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73" r:id="rId5"/>
    <p:sldId id="302" r:id="rId6"/>
    <p:sldId id="274" r:id="rId7"/>
    <p:sldId id="300" r:id="rId8"/>
    <p:sldId id="301" r:id="rId9"/>
    <p:sldId id="297" r:id="rId10"/>
    <p:sldId id="298" r:id="rId11"/>
    <p:sldId id="299" r:id="rId12"/>
    <p:sldId id="303" r:id="rId13"/>
    <p:sldId id="337" r:id="rId14"/>
    <p:sldId id="304" r:id="rId15"/>
    <p:sldId id="305" r:id="rId16"/>
    <p:sldId id="336" r:id="rId17"/>
    <p:sldId id="335" r:id="rId18"/>
    <p:sldId id="338" r:id="rId19"/>
    <p:sldId id="339" r:id="rId20"/>
    <p:sldId id="342" r:id="rId21"/>
    <p:sldId id="341" r:id="rId22"/>
    <p:sldId id="340" r:id="rId23"/>
    <p:sldId id="343" r:id="rId24"/>
    <p:sldId id="344" r:id="rId25"/>
    <p:sldId id="346" r:id="rId26"/>
    <p:sldId id="345" r:id="rId27"/>
    <p:sldId id="347" r:id="rId28"/>
    <p:sldId id="307" r:id="rId29"/>
    <p:sldId id="308" r:id="rId30"/>
    <p:sldId id="309" r:id="rId31"/>
    <p:sldId id="310" r:id="rId32"/>
    <p:sldId id="311" r:id="rId33"/>
    <p:sldId id="313" r:id="rId34"/>
    <p:sldId id="312" r:id="rId35"/>
    <p:sldId id="314" r:id="rId36"/>
    <p:sldId id="315" r:id="rId37"/>
    <p:sldId id="317" r:id="rId38"/>
    <p:sldId id="318" r:id="rId39"/>
    <p:sldId id="319" r:id="rId40"/>
    <p:sldId id="320" r:id="rId41"/>
    <p:sldId id="322" r:id="rId42"/>
    <p:sldId id="321" r:id="rId43"/>
    <p:sldId id="323" r:id="rId44"/>
    <p:sldId id="324" r:id="rId45"/>
    <p:sldId id="325" r:id="rId46"/>
    <p:sldId id="326" r:id="rId47"/>
    <p:sldId id="327" r:id="rId4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9" autoAdjust="0"/>
    <p:restoredTop sz="91340" autoAdjust="0"/>
  </p:normalViewPr>
  <p:slideViewPr>
    <p:cSldViewPr>
      <p:cViewPr varScale="1">
        <p:scale>
          <a:sx n="89" d="100"/>
          <a:sy n="89" d="100"/>
        </p:scale>
        <p:origin x="-61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8D9B0-2E1D-4988-95D5-103964DFA32E}" type="datetimeFigureOut">
              <a:rPr lang="zh-TW" altLang="en-US" smtClean="0"/>
              <a:pPr/>
              <a:t>2013/5/24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EA18B-038C-4231-AEFB-216A8ECAB68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8D9B0-2E1D-4988-95D5-103964DFA32E}" type="datetimeFigureOut">
              <a:rPr lang="zh-TW" altLang="en-US" smtClean="0"/>
              <a:pPr/>
              <a:t>2013/5/24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EA18B-038C-4231-AEFB-216A8ECAB68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8D9B0-2E1D-4988-95D5-103964DFA32E}" type="datetimeFigureOut">
              <a:rPr lang="zh-TW" altLang="en-US" smtClean="0"/>
              <a:pPr/>
              <a:t>2013/5/24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EA18B-038C-4231-AEFB-216A8ECAB68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8D9B0-2E1D-4988-95D5-103964DFA32E}" type="datetimeFigureOut">
              <a:rPr lang="zh-TW" altLang="en-US" smtClean="0"/>
              <a:pPr/>
              <a:t>2013/5/24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EA18B-038C-4231-AEFB-216A8ECAB68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8D9B0-2E1D-4988-95D5-103964DFA32E}" type="datetimeFigureOut">
              <a:rPr lang="zh-TW" altLang="en-US" smtClean="0"/>
              <a:pPr/>
              <a:t>2013/5/24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EA18B-038C-4231-AEFB-216A8ECAB68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8D9B0-2E1D-4988-95D5-103964DFA32E}" type="datetimeFigureOut">
              <a:rPr lang="zh-TW" altLang="en-US" smtClean="0"/>
              <a:pPr/>
              <a:t>2013/5/24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EA18B-038C-4231-AEFB-216A8ECAB68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8D9B0-2E1D-4988-95D5-103964DFA32E}" type="datetimeFigureOut">
              <a:rPr lang="zh-TW" altLang="en-US" smtClean="0"/>
              <a:pPr/>
              <a:t>2013/5/24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EA18B-038C-4231-AEFB-216A8ECAB68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8D9B0-2E1D-4988-95D5-103964DFA32E}" type="datetimeFigureOut">
              <a:rPr lang="zh-TW" altLang="en-US" smtClean="0"/>
              <a:pPr/>
              <a:t>2013/5/24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EA18B-038C-4231-AEFB-216A8ECAB68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8D9B0-2E1D-4988-95D5-103964DFA32E}" type="datetimeFigureOut">
              <a:rPr lang="zh-TW" altLang="en-US" smtClean="0"/>
              <a:pPr/>
              <a:t>2013/5/24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EA18B-038C-4231-AEFB-216A8ECAB68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8D9B0-2E1D-4988-95D5-103964DFA32E}" type="datetimeFigureOut">
              <a:rPr lang="zh-TW" altLang="en-US" smtClean="0"/>
              <a:pPr/>
              <a:t>2013/5/24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EA18B-038C-4231-AEFB-216A8ECAB68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8D9B0-2E1D-4988-95D5-103964DFA32E}" type="datetimeFigureOut">
              <a:rPr lang="zh-TW" altLang="en-US" smtClean="0"/>
              <a:pPr/>
              <a:t>2013/5/24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EA18B-038C-4231-AEFB-216A8ECAB68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8D9B0-2E1D-4988-95D5-103964DFA32E}" type="datetimeFigureOut">
              <a:rPr lang="zh-TW" altLang="en-US" smtClean="0"/>
              <a:pPr/>
              <a:t>2013/5/24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EA18B-038C-4231-AEFB-216A8ECAB68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                          </a:t>
            </a:r>
            <a:r>
              <a:rPr lang="zh-TW" altLang="en-US" sz="3200" dirty="0" smtClean="0"/>
              <a:t>社交工程暨網頁安全</a:t>
            </a:r>
            <a:endParaRPr lang="zh-TW" altLang="en-US" sz="32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656784" cy="1752600"/>
          </a:xfrm>
        </p:spPr>
        <p:txBody>
          <a:bodyPr/>
          <a:lstStyle/>
          <a:p>
            <a:r>
              <a:rPr lang="zh-TW" altLang="en-US" dirty="0" smtClean="0"/>
              <a:t>　　　　</a:t>
            </a:r>
            <a:endParaRPr lang="en-US" altLang="zh-TW" dirty="0" smtClean="0"/>
          </a:p>
          <a:p>
            <a:r>
              <a:rPr lang="zh-TW" altLang="en-US" dirty="0" smtClean="0"/>
              <a:t>    </a:t>
            </a:r>
            <a:r>
              <a:rPr lang="en-US" altLang="zh-TW" dirty="0" smtClean="0"/>
              <a:t>TACERT:</a:t>
            </a:r>
            <a:r>
              <a:rPr lang="zh-TW" altLang="en-US" dirty="0" smtClean="0"/>
              <a:t>吳惠麟</a:t>
            </a:r>
            <a:endParaRPr lang="en-US" altLang="zh-TW" dirty="0" smtClean="0"/>
          </a:p>
          <a:p>
            <a:endParaRPr lang="en-US" altLang="zh-TW" dirty="0" smtClean="0"/>
          </a:p>
          <a:p>
            <a:pPr algn="l"/>
            <a:endParaRPr lang="en-US" altLang="zh-TW" dirty="0" smtClean="0"/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ClickJacking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n"/>
            </a:pPr>
            <a:r>
              <a:rPr lang="zh-TW" altLang="en-US" dirty="0" smtClean="0"/>
              <a:t>攔截使用者點選動作</a:t>
            </a:r>
            <a:endParaRPr lang="en-US" altLang="zh-TW" dirty="0" smtClean="0"/>
          </a:p>
          <a:p>
            <a:pPr>
              <a:buFont typeface="Wingdings" pitchFamily="2" charset="2"/>
              <a:buChar char="n"/>
            </a:pPr>
            <a:r>
              <a:rPr lang="zh-TW" altLang="en-US" dirty="0" smtClean="0"/>
              <a:t>更新原先點選動作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Unicode</a:t>
            </a:r>
            <a:r>
              <a:rPr lang="zh-TW" altLang="en-US" dirty="0" smtClean="0"/>
              <a:t>反轉字元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利用</a:t>
            </a:r>
            <a:r>
              <a:rPr lang="en-US" altLang="zh-TW" dirty="0" err="1" smtClean="0"/>
              <a:t>unicode</a:t>
            </a:r>
            <a:r>
              <a:rPr lang="zh-TW" altLang="en-US" dirty="0" smtClean="0"/>
              <a:t>反轉字元顯示檔案</a:t>
            </a:r>
            <a:endParaRPr lang="en-US" altLang="zh-TW" dirty="0" smtClean="0"/>
          </a:p>
          <a:p>
            <a:pPr lvl="1"/>
            <a:r>
              <a:rPr lang="en-US" altLang="zh-TW" dirty="0" err="1" smtClean="0"/>
              <a:t>gpj.mali.exe</a:t>
            </a:r>
            <a:r>
              <a:rPr lang="en-US" altLang="zh-TW" dirty="0" smtClean="0"/>
              <a:t> =&gt;</a:t>
            </a:r>
            <a:r>
              <a:rPr lang="en-US" altLang="zh-TW" dirty="0" err="1" smtClean="0"/>
              <a:t>exe.ilam.jpg</a:t>
            </a:r>
            <a:endParaRPr lang="zh-TW" alt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171700"/>
            <a:ext cx="5904656" cy="442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人性的試驗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n"/>
            </a:pPr>
            <a:r>
              <a:rPr lang="zh-TW" altLang="en-US" dirty="0" smtClean="0"/>
              <a:t>收到一封主旨為</a:t>
            </a:r>
            <a:r>
              <a:rPr lang="en-US" altLang="zh-TW" dirty="0" smtClean="0"/>
              <a:t>”</a:t>
            </a:r>
            <a:r>
              <a:rPr lang="zh-TW" altLang="en-US" dirty="0" smtClean="0"/>
              <a:t>人事奬懲</a:t>
            </a:r>
            <a:r>
              <a:rPr lang="en-US" altLang="zh-TW" dirty="0" smtClean="0"/>
              <a:t>”</a:t>
            </a:r>
            <a:r>
              <a:rPr lang="zh-TW" altLang="en-US" dirty="0" smtClean="0"/>
              <a:t>的電子郵件，並附帶</a:t>
            </a:r>
            <a:r>
              <a:rPr lang="en-US" altLang="zh-TW" dirty="0" smtClean="0"/>
              <a:t>DOC</a:t>
            </a:r>
            <a:r>
              <a:rPr lang="zh-TW" altLang="en-US" dirty="0" smtClean="0"/>
              <a:t>或</a:t>
            </a:r>
            <a:r>
              <a:rPr lang="en-US" altLang="zh-TW" dirty="0" smtClean="0"/>
              <a:t>PDF</a:t>
            </a:r>
            <a:r>
              <a:rPr lang="zh-TW" altLang="en-US" dirty="0" smtClean="0"/>
              <a:t>或</a:t>
            </a:r>
            <a:r>
              <a:rPr lang="en-US" altLang="zh-TW" dirty="0" smtClean="0"/>
              <a:t>TXT</a:t>
            </a:r>
            <a:r>
              <a:rPr lang="zh-TW" altLang="en-US" dirty="0" smtClean="0"/>
              <a:t>的附檔，您會毫不猶豫的打開附檔？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   </a:t>
            </a:r>
            <a:r>
              <a:rPr lang="en-US" altLang="zh-TW" dirty="0" smtClean="0"/>
              <a:t>(</a:t>
            </a:r>
            <a:r>
              <a:rPr lang="zh-TW" altLang="en-US" dirty="0" smtClean="0">
                <a:solidFill>
                  <a:srgbClr val="FF0000"/>
                </a:solidFill>
              </a:rPr>
              <a:t>檔案是文字檔，所以沒有危險性？您能確定那真的是文字檔</a:t>
            </a:r>
            <a:r>
              <a:rPr lang="en-US" altLang="zh-TW" dirty="0" smtClean="0"/>
              <a:t>)</a:t>
            </a:r>
            <a:r>
              <a:rPr lang="zh-TW" altLang="en-US" dirty="0" smtClean="0"/>
              <a:t> </a:t>
            </a:r>
            <a:endParaRPr lang="en-US" altLang="zh-TW" dirty="0" smtClean="0"/>
          </a:p>
          <a:p>
            <a:pPr>
              <a:buFont typeface="Wingdings" pitchFamily="2" charset="2"/>
              <a:buChar char="n"/>
            </a:pPr>
            <a:r>
              <a:rPr lang="zh-TW" altLang="en-US" dirty="0" smtClean="0"/>
              <a:t>參加完本次研討會後，當天您就收到了一封主旨為</a:t>
            </a:r>
            <a:r>
              <a:rPr lang="zh-TW" altLang="en-US" dirty="0" smtClean="0"/>
              <a:t>“社交工程暨網頁安全”</a:t>
            </a:r>
            <a:r>
              <a:rPr lang="zh-TW" altLang="en-US" dirty="0" smtClean="0"/>
              <a:t>的</a:t>
            </a:r>
            <a:r>
              <a:rPr lang="en-US" altLang="zh-TW" dirty="0" smtClean="0"/>
              <a:t>EMAIL</a:t>
            </a:r>
            <a:r>
              <a:rPr lang="zh-TW" altLang="en-US" dirty="0" smtClean="0"/>
              <a:t>，您會毫不猶豫的打開附檔？</a:t>
            </a:r>
            <a:endParaRPr lang="en-US" altLang="zh-TW" dirty="0" smtClean="0"/>
          </a:p>
          <a:p>
            <a:pPr>
              <a:buNone/>
            </a:pPr>
            <a:r>
              <a:rPr lang="zh-TW" altLang="en-US" b="1" dirty="0" smtClean="0">
                <a:solidFill>
                  <a:srgbClr val="FF0000"/>
                </a:solidFill>
              </a:rPr>
              <a:t>　（針對式的社交工程）</a:t>
            </a:r>
            <a:r>
              <a:rPr lang="zh-TW" altLang="en-US" dirty="0" smtClean="0"/>
              <a:t>　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OWASP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01008"/>
          </a:xfrm>
        </p:spPr>
        <p:txBody>
          <a:bodyPr/>
          <a:lstStyle/>
          <a:p>
            <a:r>
              <a:rPr lang="zh-TW" altLang="en-US" dirty="0" smtClean="0"/>
              <a:t>開放</a:t>
            </a:r>
            <a:r>
              <a:rPr lang="en-US" altLang="zh-TW" dirty="0" smtClean="0"/>
              <a:t>Web</a:t>
            </a:r>
            <a:r>
              <a:rPr lang="zh-TW" altLang="en-US" dirty="0" smtClean="0"/>
              <a:t>軟體安全計畫 </a:t>
            </a:r>
            <a:r>
              <a:rPr lang="en-US" altLang="zh-TW" dirty="0" smtClean="0"/>
              <a:t>– (Open Web Application Security Project)</a:t>
            </a:r>
          </a:p>
          <a:p>
            <a:r>
              <a:rPr lang="zh-TW" altLang="en-US" dirty="0" smtClean="0"/>
              <a:t>選出對</a:t>
            </a:r>
            <a:r>
              <a:rPr lang="en-US" altLang="zh-TW" dirty="0" smtClean="0"/>
              <a:t>WEB</a:t>
            </a:r>
            <a:r>
              <a:rPr lang="zh-TW" altLang="en-US" dirty="0" smtClean="0"/>
              <a:t>最具有威脅性的十大漏洞</a:t>
            </a:r>
            <a:endParaRPr lang="en-US" altLang="zh-TW" dirty="0" smtClean="0"/>
          </a:p>
          <a:p>
            <a:r>
              <a:rPr lang="en-US" altLang="zh-TW" dirty="0" smtClean="0"/>
              <a:t>http://www.owasp.org</a:t>
            </a: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OWASP</a:t>
            </a:r>
            <a:r>
              <a:rPr lang="zh-TW" altLang="en-US" dirty="0" smtClean="0"/>
              <a:t> </a:t>
            </a:r>
            <a:r>
              <a:rPr lang="en-US" altLang="zh-TW" dirty="0" smtClean="0"/>
              <a:t>Top 10</a:t>
            </a:r>
            <a:endParaRPr lang="zh-TW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275" y="1124744"/>
            <a:ext cx="8848725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injection</a:t>
            </a:r>
            <a:endParaRPr lang="zh-TW" altLang="en-US" dirty="0"/>
          </a:p>
        </p:txBody>
      </p:sp>
      <p:pic>
        <p:nvPicPr>
          <p:cNvPr id="4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822960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系統架構圖</a:t>
            </a:r>
            <a:endParaRPr lang="zh-TW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00808"/>
            <a:ext cx="8352927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google</a:t>
            </a:r>
            <a:r>
              <a:rPr lang="en-US" altLang="zh-TW" dirty="0" smtClean="0"/>
              <a:t> Hacking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搜尋引擎的</a:t>
            </a:r>
            <a:r>
              <a:rPr lang="en-US" altLang="zh-TW" dirty="0" smtClean="0"/>
              <a:t>NO.1</a:t>
            </a:r>
          </a:p>
          <a:p>
            <a:r>
              <a:rPr lang="zh-TW" altLang="en-US" dirty="0" smtClean="0"/>
              <a:t>網站有漏洞，會有相對的特徵</a:t>
            </a:r>
            <a:endParaRPr lang="en-US" altLang="zh-TW" dirty="0" smtClean="0"/>
          </a:p>
          <a:p>
            <a:r>
              <a:rPr lang="zh-TW" altLang="en-US" dirty="0" smtClean="0"/>
              <a:t>利用</a:t>
            </a:r>
            <a:r>
              <a:rPr lang="en-US" altLang="zh-TW" dirty="0" err="1" smtClean="0"/>
              <a:t>google</a:t>
            </a:r>
            <a:r>
              <a:rPr lang="en-US" altLang="zh-TW" dirty="0" smtClean="0"/>
              <a:t> </a:t>
            </a:r>
            <a:r>
              <a:rPr lang="zh-TW" altLang="en-US" dirty="0" smtClean="0"/>
              <a:t>進階搜尋語法找相對應特徵</a:t>
            </a: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Google:intext</a:t>
            </a:r>
            <a:endParaRPr lang="zh-TW" altLang="en-US" dirty="0"/>
          </a:p>
        </p:txBody>
      </p:sp>
      <p:pic>
        <p:nvPicPr>
          <p:cNvPr id="4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6912768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916832"/>
            <a:ext cx="8064896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Google :</a:t>
            </a:r>
            <a:r>
              <a:rPr lang="en-US" altLang="zh-TW" dirty="0" err="1" smtClean="0"/>
              <a:t>intitle</a:t>
            </a:r>
            <a:endParaRPr lang="zh-TW" alt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4"/>
            <a:ext cx="7920880" cy="384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大綱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社交工程手法</a:t>
            </a:r>
            <a:endParaRPr lang="en-US" altLang="zh-TW" dirty="0" smtClean="0"/>
          </a:p>
          <a:p>
            <a:r>
              <a:rPr lang="zh-TW" altLang="en-US" dirty="0" smtClean="0"/>
              <a:t>網頁安全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OWASP TOP 10</a:t>
            </a:r>
          </a:p>
          <a:p>
            <a:pPr lvl="1"/>
            <a:r>
              <a:rPr lang="en-US" altLang="zh-TW" dirty="0" smtClean="0"/>
              <a:t>Apache Killer</a:t>
            </a:r>
          </a:p>
          <a:p>
            <a:r>
              <a:rPr lang="zh-TW" altLang="en-US" dirty="0" smtClean="0"/>
              <a:t>安全工具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Paros</a:t>
            </a:r>
          </a:p>
          <a:p>
            <a:pPr lvl="1"/>
            <a:r>
              <a:rPr lang="en-US" altLang="zh-TW" dirty="0" err="1" smtClean="0"/>
              <a:t>mod_security</a:t>
            </a:r>
            <a:endParaRPr lang="en-US" altLang="zh-TW" dirty="0" smtClean="0"/>
          </a:p>
          <a:p>
            <a:pPr lvl="1"/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Google :</a:t>
            </a:r>
            <a:r>
              <a:rPr lang="en-US" altLang="zh-TW" dirty="0" err="1" smtClean="0"/>
              <a:t>inurl</a:t>
            </a:r>
            <a:endParaRPr lang="zh-TW" alt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6"/>
            <a:ext cx="8208911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196752"/>
            <a:ext cx="8208912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Google :</a:t>
            </a:r>
            <a:r>
              <a:rPr lang="en-US" altLang="zh-TW" dirty="0" err="1" smtClean="0"/>
              <a:t>filetype</a:t>
            </a:r>
            <a:endParaRPr lang="zh-TW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792088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204864"/>
            <a:ext cx="8064896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Google :site</a:t>
            </a:r>
            <a:endParaRPr lang="zh-TW" alt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12776"/>
            <a:ext cx="7416824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GHDB (</a:t>
            </a:r>
            <a:r>
              <a:rPr lang="en-US" altLang="zh-TW" dirty="0" err="1" smtClean="0"/>
              <a:t>google</a:t>
            </a:r>
            <a:r>
              <a:rPr lang="en-US" altLang="zh-TW" dirty="0" smtClean="0"/>
              <a:t> hacking database)</a:t>
            </a:r>
            <a:endParaRPr lang="zh-TW" alt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204864"/>
            <a:ext cx="6984776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60647"/>
          </a:xfrm>
        </p:spPr>
        <p:txBody>
          <a:bodyPr>
            <a:normAutofit fontScale="92500" lnSpcReduction="20000"/>
          </a:bodyPr>
          <a:lstStyle/>
          <a:p>
            <a:r>
              <a:rPr lang="en-US" altLang="zh-TW" dirty="0" smtClean="0"/>
              <a:t>http://johnny.ihackstuff.com/ghdb/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Sql</a:t>
            </a:r>
            <a:r>
              <a:rPr lang="en-US" altLang="zh-TW" dirty="0" smtClean="0"/>
              <a:t> Injection</a:t>
            </a:r>
            <a:endParaRPr lang="zh-TW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340768"/>
            <a:ext cx="7632848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登入程序</a:t>
            </a:r>
            <a:endParaRPr lang="zh-TW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47824"/>
            <a:ext cx="7924800" cy="3852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登入</a:t>
            </a:r>
            <a:r>
              <a:rPr lang="zh-TW" altLang="en-US" dirty="0" smtClean="0"/>
              <a:t>程序 </a:t>
            </a:r>
            <a:r>
              <a:rPr lang="en-US" altLang="zh-TW" dirty="0" smtClean="0"/>
              <a:t>(SQL)</a:t>
            </a:r>
            <a:endParaRPr lang="zh-TW" altLang="en-US" dirty="0"/>
          </a:p>
        </p:txBody>
      </p:sp>
      <p:sp>
        <p:nvSpPr>
          <p:cNvPr id="4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80000"/>
              </a:lnSpc>
              <a:buNone/>
              <a:defRPr/>
            </a:pPr>
            <a:r>
              <a:rPr lang="en-US" altLang="zh-TW" dirty="0" smtClean="0"/>
              <a:t> </a:t>
            </a:r>
            <a:r>
              <a:rPr lang="zh-TW" altLang="en-US" dirty="0" smtClean="0"/>
              <a:t>假設正確帳號為</a:t>
            </a:r>
            <a:r>
              <a:rPr lang="en-US" altLang="zh-TW" dirty="0" smtClean="0"/>
              <a:t>admin</a:t>
            </a:r>
            <a:r>
              <a:rPr lang="zh-TW" altLang="en-US" dirty="0" smtClean="0"/>
              <a:t>密碼為</a:t>
            </a:r>
            <a:r>
              <a:rPr lang="en-US" altLang="zh-TW" dirty="0" smtClean="0"/>
              <a:t>admin</a:t>
            </a:r>
          </a:p>
          <a:p>
            <a:pPr lvl="0">
              <a:lnSpc>
                <a:spcPct val="80000"/>
              </a:lnSpc>
              <a:buNone/>
              <a:defRPr/>
            </a:pPr>
            <a:r>
              <a:rPr lang="en-US" altLang="zh-TW" dirty="0" smtClean="0"/>
              <a:t>  &lt;1&gt;  Select * from account where     </a:t>
            </a:r>
          </a:p>
          <a:p>
            <a:pPr lvl="0">
              <a:lnSpc>
                <a:spcPct val="80000"/>
              </a:lnSpc>
              <a:buNone/>
              <a:defRPr/>
            </a:pPr>
            <a:r>
              <a:rPr lang="en-US" altLang="zh-TW" dirty="0" smtClean="0"/>
              <a:t>         login=‘</a:t>
            </a:r>
            <a:r>
              <a:rPr lang="zh-TW" altLang="en-US" dirty="0" smtClean="0"/>
              <a:t>帳號</a:t>
            </a:r>
            <a:r>
              <a:rPr lang="en-US" altLang="zh-TW" dirty="0" smtClean="0"/>
              <a:t> ’  and        </a:t>
            </a:r>
          </a:p>
          <a:p>
            <a:pPr lvl="0">
              <a:lnSpc>
                <a:spcPct val="80000"/>
              </a:lnSpc>
              <a:buNone/>
              <a:defRPr/>
            </a:pPr>
            <a:r>
              <a:rPr lang="en-US" altLang="zh-TW" dirty="0" smtClean="0"/>
              <a:t>         </a:t>
            </a:r>
            <a:r>
              <a:rPr lang="en-US" altLang="zh-TW" dirty="0" err="1" smtClean="0"/>
              <a:t>passwd</a:t>
            </a:r>
            <a:r>
              <a:rPr lang="en-US" altLang="zh-TW" dirty="0" smtClean="0"/>
              <a:t>=‘</a:t>
            </a:r>
            <a:r>
              <a:rPr lang="zh-TW" altLang="en-US" dirty="0" smtClean="0"/>
              <a:t>密碼</a:t>
            </a:r>
            <a:r>
              <a:rPr lang="en-US" altLang="zh-TW" dirty="0" smtClean="0"/>
              <a:t>’  </a:t>
            </a:r>
          </a:p>
          <a:p>
            <a:pPr lvl="0">
              <a:lnSpc>
                <a:spcPct val="80000"/>
              </a:lnSpc>
              <a:buNone/>
              <a:defRPr/>
            </a:pPr>
            <a:r>
              <a:rPr lang="en-US" altLang="zh-TW" dirty="0" smtClean="0"/>
              <a:t>         </a:t>
            </a:r>
            <a:r>
              <a:rPr lang="en-US" altLang="zh-TW" dirty="0" smtClean="0">
                <a:solidFill>
                  <a:srgbClr val="FF0000"/>
                </a:solidFill>
              </a:rPr>
              <a:t>(select * from account where login=‘admin’ and    </a:t>
            </a:r>
            <a:r>
              <a:rPr lang="en-US" altLang="zh-TW" dirty="0" err="1" smtClean="0">
                <a:solidFill>
                  <a:srgbClr val="FF0000"/>
                </a:solidFill>
              </a:rPr>
              <a:t>passwd</a:t>
            </a:r>
            <a:r>
              <a:rPr lang="en-US" altLang="zh-TW" dirty="0" smtClean="0">
                <a:solidFill>
                  <a:srgbClr val="FF0000"/>
                </a:solidFill>
              </a:rPr>
              <a:t>=‘admin’)</a:t>
            </a:r>
          </a:p>
          <a:p>
            <a:pPr lvl="0">
              <a:lnSpc>
                <a:spcPct val="80000"/>
              </a:lnSpc>
              <a:buNone/>
              <a:defRPr/>
            </a:pPr>
            <a:r>
              <a:rPr lang="en-US" altLang="zh-TW" dirty="0" smtClean="0"/>
              <a:t>  &lt;2&gt;</a:t>
            </a:r>
            <a:r>
              <a:rPr lang="zh-TW" altLang="en-US" dirty="0" smtClean="0"/>
              <a:t>傳入帳號為</a:t>
            </a:r>
            <a:r>
              <a:rPr lang="en-US" altLang="zh-TW" dirty="0" smtClean="0"/>
              <a:t>admin’ -- </a:t>
            </a:r>
            <a:r>
              <a:rPr lang="zh-TW" altLang="en-US" dirty="0" smtClean="0"/>
              <a:t>，傳入密碼為空</a:t>
            </a:r>
          </a:p>
          <a:p>
            <a:pPr lvl="0">
              <a:lnSpc>
                <a:spcPct val="80000"/>
              </a:lnSpc>
              <a:buNone/>
              <a:defRPr/>
            </a:pPr>
            <a:r>
              <a:rPr lang="zh-TW" altLang="en-US" dirty="0" smtClean="0"/>
              <a:t>        </a:t>
            </a:r>
            <a:r>
              <a:rPr lang="en-US" altLang="zh-TW" dirty="0" smtClean="0">
                <a:solidFill>
                  <a:srgbClr val="FF0000"/>
                </a:solidFill>
              </a:rPr>
              <a:t>(select * from account where login=‘john’ -- ’   </a:t>
            </a:r>
          </a:p>
          <a:p>
            <a:pPr lvl="0">
              <a:lnSpc>
                <a:spcPct val="80000"/>
              </a:lnSpc>
              <a:buNone/>
              <a:defRPr/>
            </a:pPr>
            <a:r>
              <a:rPr lang="en-US" altLang="zh-TW" dirty="0" smtClean="0">
                <a:solidFill>
                  <a:srgbClr val="FF0000"/>
                </a:solidFill>
              </a:rPr>
              <a:t>          and  </a:t>
            </a:r>
            <a:r>
              <a:rPr lang="en-US" altLang="zh-TW" dirty="0" err="1" smtClean="0">
                <a:solidFill>
                  <a:srgbClr val="FF0000"/>
                </a:solidFill>
              </a:rPr>
              <a:t>passwd</a:t>
            </a:r>
            <a:r>
              <a:rPr lang="en-US" altLang="zh-TW" dirty="0" smtClean="0">
                <a:solidFill>
                  <a:srgbClr val="FF0000"/>
                </a:solidFill>
              </a:rPr>
              <a:t>=‘’)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Cross </a:t>
            </a:r>
            <a:r>
              <a:rPr lang="en-US" altLang="zh-TW" dirty="0" smtClean="0"/>
              <a:t>Site Scripting (XSS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5" name="內容版面配置區 2"/>
          <p:cNvSpPr txBox="1">
            <a:spLocks noGrp="1"/>
          </p:cNvSpPr>
          <p:nvPr>
            <p:ph idx="1"/>
          </p:nvPr>
        </p:nvSpPr>
        <p:spPr>
          <a:xfrm>
            <a:off x="457200" y="1600201"/>
            <a:ext cx="8229600" cy="24768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zh-TW" altLang="en-US" sz="2700" dirty="0" smtClean="0"/>
              <a:t>跨站腳本攻擊</a:t>
            </a:r>
            <a:endParaRPr lang="en-US" altLang="zh-TW" sz="2700" dirty="0" smtClean="0"/>
          </a:p>
          <a:p>
            <a:pPr marL="621792" lvl="1" indent="-228600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</a:pPr>
            <a:r>
              <a:rPr lang="zh-TW" altLang="en-US" sz="2300" dirty="0" smtClean="0"/>
              <a:t>對瀏覽網站的使用者造成影響</a:t>
            </a:r>
            <a:endParaRPr lang="en-US" altLang="zh-TW" sz="2300" dirty="0" smtClean="0"/>
          </a:p>
          <a:p>
            <a:pPr marL="621792" lvl="1" indent="-228600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</a:pPr>
            <a:r>
              <a:rPr lang="zh-TW" altLang="en-US" sz="2300" dirty="0" smtClean="0"/>
              <a:t>網頁程式中未檢驗使用者的輸入值</a:t>
            </a:r>
            <a:endParaRPr lang="en-US" altLang="zh-TW" sz="2300" dirty="0" smtClean="0"/>
          </a:p>
          <a:p>
            <a:pPr marL="621792" lvl="1" indent="-228600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</a:pPr>
            <a:r>
              <a:rPr lang="zh-TW" altLang="en-US" sz="2300" dirty="0" smtClean="0"/>
              <a:t>未直接對網站系統造成影響，常被忽略</a:t>
            </a:r>
            <a:endParaRPr lang="en-US" altLang="zh-TW" sz="2300" dirty="0" smtClean="0"/>
          </a:p>
          <a:p>
            <a:pPr marL="621792" lvl="1" indent="-228600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</a:pPr>
            <a:r>
              <a:rPr lang="en-US" altLang="zh-TW" sz="2300" dirty="0" smtClean="0"/>
              <a:t>http://xssed.com/</a:t>
            </a:r>
            <a:endParaRPr kumimoji="0" lang="en-US" altLang="zh-TW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Char char="◦"/>
              <a:tabLst/>
              <a:defRPr/>
            </a:pPr>
            <a:endParaRPr kumimoji="0" lang="en-US" altLang="zh-TW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Char char="◦"/>
              <a:tabLst/>
              <a:defRPr/>
            </a:pPr>
            <a:endParaRPr kumimoji="0" lang="en-US" altLang="zh-TW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/>
              <a:defRPr/>
            </a:pPr>
            <a:endParaRPr kumimoji="0" lang="zh-TW" altLang="en-US" sz="2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789040"/>
            <a:ext cx="676875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D.o.S</a:t>
            </a:r>
            <a:r>
              <a:rPr lang="en-US" altLang="zh-TW" dirty="0" smtClean="0"/>
              <a:t> (Apache</a:t>
            </a:r>
            <a:r>
              <a:rPr lang="zh-TW" altLang="en-US" dirty="0" smtClean="0"/>
              <a:t> </a:t>
            </a:r>
            <a:r>
              <a:rPr lang="en-US" altLang="zh-TW" dirty="0" smtClean="0"/>
              <a:t>Killer)</a:t>
            </a:r>
            <a:endParaRPr lang="zh-TW" alt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8208912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Apache</a:t>
            </a:r>
            <a:r>
              <a:rPr lang="zh-TW" altLang="en-US" dirty="0" smtClean="0"/>
              <a:t> </a:t>
            </a:r>
            <a:r>
              <a:rPr lang="en-US" altLang="zh-TW" dirty="0" smtClean="0"/>
              <a:t>Killer</a:t>
            </a:r>
            <a:endParaRPr lang="zh-TW" altLang="en-US" dirty="0"/>
          </a:p>
        </p:txBody>
      </p:sp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zh-TW" altLang="en-US" dirty="0" smtClean="0"/>
              <a:t>利用通訊協定的漏洞攻擊</a:t>
            </a:r>
            <a:r>
              <a:rPr lang="en-US" altLang="zh-TW" dirty="0" smtClean="0"/>
              <a:t>(apache 2.2.20</a:t>
            </a:r>
            <a:r>
              <a:rPr lang="zh-TW" altLang="en-US" dirty="0" smtClean="0"/>
              <a:t>之前版本</a:t>
            </a:r>
            <a:r>
              <a:rPr lang="en-US" altLang="zh-TW" dirty="0" smtClean="0"/>
              <a:t>)</a:t>
            </a:r>
          </a:p>
          <a:p>
            <a:r>
              <a:rPr lang="zh-TW" altLang="en-US" dirty="0" smtClean="0"/>
              <a:t>利用表頭</a:t>
            </a:r>
            <a:r>
              <a:rPr lang="en-US" altLang="zh-TW" dirty="0" smtClean="0"/>
              <a:t>(Header)</a:t>
            </a:r>
            <a:r>
              <a:rPr lang="zh-TW" altLang="en-US" dirty="0" smtClean="0"/>
              <a:t>的</a:t>
            </a:r>
            <a:r>
              <a:rPr lang="en-US" altLang="zh-TW" dirty="0" smtClean="0"/>
              <a:t>range</a:t>
            </a:r>
            <a:r>
              <a:rPr lang="zh-TW" altLang="en-US" dirty="0" smtClean="0"/>
              <a:t>欄位攻擊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正常一個</a:t>
            </a:r>
            <a:r>
              <a:rPr lang="en-US" altLang="zh-TW" dirty="0" smtClean="0"/>
              <a:t>Request</a:t>
            </a:r>
            <a:r>
              <a:rPr lang="zh-TW" altLang="en-US" dirty="0" smtClean="0"/>
              <a:t>即回覆一個頁面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Range</a:t>
            </a:r>
            <a:r>
              <a:rPr lang="zh-TW" altLang="en-US" dirty="0" smtClean="0"/>
              <a:t>允許一個</a:t>
            </a:r>
            <a:r>
              <a:rPr lang="en-US" altLang="zh-TW" dirty="0" smtClean="0"/>
              <a:t>Request</a:t>
            </a:r>
            <a:r>
              <a:rPr lang="zh-TW" altLang="en-US" dirty="0" smtClean="0"/>
              <a:t>可回覆頁面中多個不同區段的內容</a:t>
            </a:r>
            <a:r>
              <a:rPr lang="en-US" altLang="zh-TW" dirty="0" smtClean="0"/>
              <a:t> </a:t>
            </a:r>
            <a:r>
              <a:rPr lang="zh-TW" altLang="en-US" dirty="0" smtClean="0"/>
              <a:t>，籍此消耗光主機資源</a:t>
            </a:r>
            <a:endParaRPr lang="en-US" altLang="zh-TW" dirty="0" smtClean="0"/>
          </a:p>
          <a:p>
            <a:r>
              <a:rPr lang="zh-TW" altLang="en-US" dirty="0" smtClean="0"/>
              <a:t>無需利用太多機器即可攻擊成功</a:t>
            </a:r>
            <a:endParaRPr lang="en-US" altLang="zh-TW" dirty="0" smtClean="0"/>
          </a:p>
          <a:p>
            <a:r>
              <a:rPr lang="en-US" altLang="zh-TW" dirty="0" smtClean="0"/>
              <a:t>https://httpd.apache.org/security/CVE-2011-3192.txt</a:t>
            </a:r>
          </a:p>
          <a:p>
            <a:endParaRPr lang="zh-TW" alt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5105400"/>
            <a:ext cx="53816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社交工程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340768"/>
            <a:ext cx="7344816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Apache</a:t>
            </a:r>
            <a:r>
              <a:rPr lang="zh-TW" altLang="en-US" dirty="0" smtClean="0"/>
              <a:t> </a:t>
            </a:r>
            <a:r>
              <a:rPr lang="en-US" altLang="zh-TW" dirty="0" smtClean="0"/>
              <a:t>Killer</a:t>
            </a:r>
            <a:endParaRPr lang="zh-TW" altLang="en-US" dirty="0"/>
          </a:p>
        </p:txBody>
      </p:sp>
      <p:sp>
        <p:nvSpPr>
          <p:cNvPr id="4" name="內容版面配置區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2116832"/>
          </a:xfrm>
        </p:spPr>
        <p:txBody>
          <a:bodyPr>
            <a:normAutofit lnSpcReduction="10000"/>
          </a:bodyPr>
          <a:lstStyle/>
          <a:p>
            <a:r>
              <a:rPr lang="zh-TW" altLang="en-US" dirty="0" smtClean="0"/>
              <a:t>預設存取網頁方式（一個</a:t>
            </a:r>
            <a:r>
              <a:rPr lang="en-US" altLang="zh-TW" dirty="0" smtClean="0"/>
              <a:t>Request,</a:t>
            </a:r>
            <a:r>
              <a:rPr lang="zh-TW" altLang="en-US" dirty="0" smtClean="0"/>
              <a:t>一個</a:t>
            </a:r>
            <a:r>
              <a:rPr lang="en-US" altLang="zh-TW" dirty="0" smtClean="0"/>
              <a:t>Response</a:t>
            </a:r>
            <a:r>
              <a:rPr lang="zh-TW" altLang="en-US" dirty="0" smtClean="0"/>
              <a:t>）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telnet  [</a:t>
            </a:r>
            <a:r>
              <a:rPr lang="zh-TW" altLang="zh-TW" dirty="0" smtClean="0"/>
              <a:t>網站伺服器所在的主機位址</a:t>
            </a:r>
            <a:r>
              <a:rPr lang="en-US" altLang="zh-TW" dirty="0" smtClean="0"/>
              <a:t>]  80</a:t>
            </a:r>
            <a:endParaRPr lang="zh-TW" altLang="zh-TW" dirty="0" smtClean="0"/>
          </a:p>
          <a:p>
            <a:pPr>
              <a:buNone/>
            </a:pPr>
            <a:r>
              <a:rPr lang="en-US" altLang="zh-TW" dirty="0" smtClean="0"/>
              <a:t>        GET /index.html HTTP/1.1</a:t>
            </a:r>
            <a:endParaRPr lang="zh-TW" altLang="zh-TW" dirty="0" smtClean="0"/>
          </a:p>
          <a:p>
            <a:endParaRPr lang="zh-TW" altLang="en-US" dirty="0"/>
          </a:p>
        </p:txBody>
      </p:sp>
      <p:pic>
        <p:nvPicPr>
          <p:cNvPr id="5" name="圖片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429000"/>
            <a:ext cx="684076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Apache</a:t>
            </a:r>
            <a:r>
              <a:rPr lang="zh-TW" altLang="en-US" dirty="0" smtClean="0"/>
              <a:t> </a:t>
            </a:r>
            <a:r>
              <a:rPr lang="en-US" altLang="zh-TW" dirty="0" smtClean="0"/>
              <a:t>Killer</a:t>
            </a:r>
            <a:endParaRPr lang="zh-TW" altLang="en-US" dirty="0"/>
          </a:p>
        </p:txBody>
      </p:sp>
      <p:sp>
        <p:nvSpPr>
          <p:cNvPr id="4" name="內容版面配置區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1756792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dirty="0" smtClean="0"/>
              <a:t>以</a:t>
            </a:r>
            <a:r>
              <a:rPr lang="en-US" altLang="zh-TW" dirty="0" smtClean="0"/>
              <a:t>range</a:t>
            </a:r>
            <a:r>
              <a:rPr lang="zh-TW" altLang="en-US" dirty="0" smtClean="0"/>
              <a:t>欄位存取頁面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telnet  [</a:t>
            </a:r>
            <a:r>
              <a:rPr lang="zh-TW" altLang="zh-TW" dirty="0" smtClean="0"/>
              <a:t>網站伺服器所在的主機位址</a:t>
            </a:r>
            <a:r>
              <a:rPr lang="en-US" altLang="zh-TW" dirty="0" smtClean="0"/>
              <a:t>]  80</a:t>
            </a:r>
          </a:p>
          <a:p>
            <a:pPr lvl="1">
              <a:buNone/>
            </a:pPr>
            <a:r>
              <a:rPr lang="zh-TW" altLang="en-US" dirty="0" smtClean="0"/>
              <a:t>    </a:t>
            </a:r>
            <a:r>
              <a:rPr lang="en-US" altLang="zh-TW" dirty="0" smtClean="0"/>
              <a:t>GET </a:t>
            </a:r>
            <a:r>
              <a:rPr lang="zh-TW" altLang="en-US" dirty="0" smtClean="0"/>
              <a:t> </a:t>
            </a:r>
            <a:r>
              <a:rPr lang="en-US" altLang="zh-TW" dirty="0" smtClean="0"/>
              <a:t>/index.html </a:t>
            </a:r>
            <a:r>
              <a:rPr lang="zh-TW" altLang="en-US" dirty="0" smtClean="0"/>
              <a:t> </a:t>
            </a:r>
            <a:r>
              <a:rPr lang="en-US" altLang="zh-TW" dirty="0" smtClean="0"/>
              <a:t>HTTP/1.1</a:t>
            </a:r>
          </a:p>
          <a:p>
            <a:pPr lvl="1">
              <a:buNone/>
            </a:pPr>
            <a:r>
              <a:rPr lang="zh-TW" altLang="en-US" dirty="0" smtClean="0"/>
              <a:t>    </a:t>
            </a:r>
            <a:r>
              <a:rPr lang="en-US" altLang="zh-TW" dirty="0" smtClean="0"/>
              <a:t>Range: bytes=100-200,201-205,206-220</a:t>
            </a:r>
          </a:p>
          <a:p>
            <a:pPr lvl="1"/>
            <a:endParaRPr lang="zh-TW" altLang="zh-TW" dirty="0" smtClean="0"/>
          </a:p>
          <a:p>
            <a:pPr lvl="1"/>
            <a:endParaRPr lang="zh-TW" altLang="en-US" dirty="0"/>
          </a:p>
        </p:txBody>
      </p:sp>
      <p:pic>
        <p:nvPicPr>
          <p:cNvPr id="5" name="圖片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212976"/>
            <a:ext cx="759735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Apache</a:t>
            </a:r>
            <a:r>
              <a:rPr lang="zh-TW" altLang="en-US" dirty="0" smtClean="0"/>
              <a:t> </a:t>
            </a:r>
            <a:r>
              <a:rPr lang="en-US" altLang="zh-TW" dirty="0" smtClean="0"/>
              <a:t>Killer</a:t>
            </a:r>
            <a:endParaRPr lang="zh-TW" altLang="en-US" dirty="0"/>
          </a:p>
        </p:txBody>
      </p:sp>
      <p:sp>
        <p:nvSpPr>
          <p:cNvPr id="4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預防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解析</a:t>
            </a:r>
            <a:r>
              <a:rPr lang="en-US" altLang="zh-TW" dirty="0" smtClean="0"/>
              <a:t>HTTP</a:t>
            </a:r>
            <a:r>
              <a:rPr lang="zh-TW" altLang="en-US" dirty="0" smtClean="0"/>
              <a:t>封包並改寫</a:t>
            </a:r>
            <a:r>
              <a:rPr lang="en-US" altLang="zh-TW" dirty="0" smtClean="0"/>
              <a:t>range</a:t>
            </a:r>
            <a:r>
              <a:rPr lang="zh-TW" altLang="en-US" dirty="0" smtClean="0"/>
              <a:t>資訊</a:t>
            </a:r>
            <a:endParaRPr lang="en-US" altLang="zh-TW" dirty="0" smtClean="0"/>
          </a:p>
          <a:p>
            <a:pPr lvl="1"/>
            <a:endParaRPr lang="zh-TW" altLang="en-US" dirty="0"/>
          </a:p>
        </p:txBody>
      </p:sp>
      <p:pic>
        <p:nvPicPr>
          <p:cNvPr id="5" name="圖片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636912"/>
            <a:ext cx="698477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Paros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網頁安全弱點掃描軟體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Proxy </a:t>
            </a:r>
            <a:r>
              <a:rPr lang="zh-TW" altLang="en-US" dirty="0" smtClean="0"/>
              <a:t>軟體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介於</a:t>
            </a:r>
            <a:r>
              <a:rPr lang="en-US" altLang="zh-TW" dirty="0" smtClean="0"/>
              <a:t>browse</a:t>
            </a:r>
            <a:r>
              <a:rPr lang="zh-TW" altLang="en-US" dirty="0" smtClean="0"/>
              <a:t>與網站之間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可掃描出</a:t>
            </a:r>
            <a:r>
              <a:rPr lang="en-US" altLang="zh-TW" dirty="0" err="1" smtClean="0"/>
              <a:t>xss</a:t>
            </a:r>
            <a:r>
              <a:rPr lang="en-US" altLang="zh-TW" dirty="0" smtClean="0"/>
              <a:t> ,</a:t>
            </a:r>
            <a:r>
              <a:rPr lang="en-US" altLang="zh-TW" dirty="0" err="1" smtClean="0"/>
              <a:t>sql</a:t>
            </a:r>
            <a:r>
              <a:rPr lang="en-US" altLang="zh-TW" dirty="0" smtClean="0"/>
              <a:t> injection</a:t>
            </a:r>
            <a:r>
              <a:rPr lang="zh-TW" altLang="en-US" dirty="0" smtClean="0"/>
              <a:t>等漏洞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請用於正當用途，請勿任意掃描其它網站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http://www.parosproxy.org/</a:t>
            </a:r>
            <a:endParaRPr lang="zh-TW" altLang="en-US" dirty="0" smtClean="0"/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Paros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需安裝</a:t>
            </a:r>
            <a:r>
              <a:rPr lang="en-US" altLang="zh-TW" dirty="0" smtClean="0"/>
              <a:t>Java JRE/JDK 1.4.2</a:t>
            </a:r>
            <a:r>
              <a:rPr lang="zh-TW" altLang="en-US" dirty="0" smtClean="0"/>
              <a:t>以後的版本</a:t>
            </a:r>
            <a:endParaRPr lang="en-US" altLang="zh-TW" dirty="0" smtClean="0"/>
          </a:p>
          <a:p>
            <a:r>
              <a:rPr lang="zh-TW" altLang="en-US" dirty="0" smtClean="0"/>
              <a:t>“下一步“安裝法</a:t>
            </a:r>
            <a:endParaRPr lang="en-US" altLang="zh-TW" dirty="0" smtClean="0"/>
          </a:p>
          <a:p>
            <a:r>
              <a:rPr lang="zh-TW" altLang="en-US" dirty="0" smtClean="0"/>
              <a:t>設定瀏覽器的</a:t>
            </a:r>
            <a:r>
              <a:rPr lang="en-US" altLang="zh-TW" dirty="0" smtClean="0"/>
              <a:t>proxy(</a:t>
            </a:r>
            <a:r>
              <a:rPr lang="zh-TW" altLang="en-US" dirty="0" smtClean="0"/>
              <a:t>指向</a:t>
            </a:r>
            <a:r>
              <a:rPr lang="en-US" altLang="zh-TW" dirty="0" err="1" smtClean="0"/>
              <a:t>localhost</a:t>
            </a:r>
            <a:r>
              <a:rPr lang="zh-TW" altLang="en-US" dirty="0" smtClean="0"/>
              <a:t>的</a:t>
            </a:r>
            <a:r>
              <a:rPr lang="en-US" altLang="zh-TW" dirty="0" smtClean="0"/>
              <a:t>8080</a:t>
            </a:r>
            <a:r>
              <a:rPr lang="zh-TW" altLang="en-US" dirty="0" smtClean="0"/>
              <a:t>埠</a:t>
            </a:r>
            <a:r>
              <a:rPr lang="en-US" altLang="zh-TW" dirty="0" smtClean="0"/>
              <a:t>)</a:t>
            </a: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n"/>
            </a:pPr>
            <a:r>
              <a:rPr lang="zh-TW" altLang="en-US" dirty="0" smtClean="0"/>
              <a:t>開啟瀏覽器，瀏覽欲掃描的網站</a:t>
            </a:r>
            <a:endParaRPr lang="en-US" altLang="zh-TW" dirty="0" smtClean="0"/>
          </a:p>
          <a:p>
            <a:pPr lvl="1">
              <a:buFont typeface="Wingdings" pitchFamily="2" charset="2"/>
              <a:buChar char="Ø"/>
            </a:pPr>
            <a:r>
              <a:rPr lang="zh-TW" altLang="en-US" dirty="0" smtClean="0"/>
              <a:t>按下</a:t>
            </a:r>
            <a:r>
              <a:rPr lang="en-US" altLang="zh-TW" dirty="0" smtClean="0"/>
              <a:t>“</a:t>
            </a:r>
            <a:r>
              <a:rPr lang="en-US" altLang="zh-TW" dirty="0" err="1" smtClean="0"/>
              <a:t>Analyse</a:t>
            </a:r>
            <a:r>
              <a:rPr lang="en-US" altLang="zh-TW" dirty="0" smtClean="0"/>
              <a:t>”=&gt;”spider” (</a:t>
            </a:r>
            <a:r>
              <a:rPr lang="zh-TW" altLang="en-US" dirty="0" smtClean="0"/>
              <a:t>會將此網站整個捉下來</a:t>
            </a:r>
            <a:r>
              <a:rPr lang="en-US" altLang="zh-TW" dirty="0" smtClean="0"/>
              <a:t>)</a:t>
            </a:r>
          </a:p>
          <a:p>
            <a:pPr lvl="1">
              <a:buFont typeface="Wingdings" pitchFamily="2" charset="2"/>
              <a:buChar char="Ø"/>
            </a:pPr>
            <a:r>
              <a:rPr lang="zh-TW" altLang="en-US" dirty="0" smtClean="0"/>
              <a:t>按下</a:t>
            </a:r>
            <a:r>
              <a:rPr lang="en-US" altLang="zh-TW" dirty="0" smtClean="0"/>
              <a:t>”</a:t>
            </a:r>
            <a:r>
              <a:rPr lang="en-US" altLang="zh-TW" dirty="0" err="1" smtClean="0"/>
              <a:t>Analyse</a:t>
            </a:r>
            <a:r>
              <a:rPr lang="en-US" altLang="zh-TW" dirty="0" smtClean="0"/>
              <a:t>”=&gt;”scan all”(</a:t>
            </a:r>
            <a:r>
              <a:rPr lang="zh-TW" altLang="en-US" dirty="0" smtClean="0"/>
              <a:t>即會掃描網站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Paros</a:t>
            </a:r>
            <a:r>
              <a:rPr lang="zh-TW" altLang="en-US" dirty="0" smtClean="0"/>
              <a:t>報表</a:t>
            </a:r>
            <a:endParaRPr lang="zh-TW" alt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96752"/>
            <a:ext cx="7704856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Mod_security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628999"/>
          </a:xfrm>
        </p:spPr>
        <p:txBody>
          <a:bodyPr>
            <a:normAutofit fontScale="92500" lnSpcReduction="20000"/>
          </a:bodyPr>
          <a:lstStyle/>
          <a:p>
            <a:r>
              <a:rPr lang="en-US" altLang="zh-TW" dirty="0" smtClean="0"/>
              <a:t>Apache</a:t>
            </a:r>
            <a:r>
              <a:rPr lang="zh-TW" altLang="en-US" dirty="0" smtClean="0"/>
              <a:t>模組</a:t>
            </a:r>
            <a:endParaRPr lang="en-US" altLang="zh-TW" dirty="0" smtClean="0"/>
          </a:p>
          <a:p>
            <a:r>
              <a:rPr lang="en-US" altLang="zh-TW" dirty="0" smtClean="0"/>
              <a:t>WEB</a:t>
            </a:r>
            <a:r>
              <a:rPr lang="zh-TW" altLang="zh-TW" dirty="0" smtClean="0"/>
              <a:t>應用程式防火牆</a:t>
            </a:r>
            <a:r>
              <a:rPr lang="en-US" altLang="zh-TW" dirty="0" smtClean="0"/>
              <a:t>(WAF)</a:t>
            </a:r>
          </a:p>
          <a:p>
            <a:r>
              <a:rPr lang="zh-TW" altLang="en-US" dirty="0" smtClean="0"/>
              <a:t>完整的</a:t>
            </a:r>
            <a:r>
              <a:rPr lang="en-US" altLang="zh-TW" dirty="0" smtClean="0"/>
              <a:t>HTTP</a:t>
            </a:r>
            <a:r>
              <a:rPr lang="zh-TW" altLang="en-US" dirty="0" smtClean="0"/>
              <a:t>封包記錄功能</a:t>
            </a:r>
            <a:endParaRPr lang="en-US" altLang="zh-TW" dirty="0" smtClean="0"/>
          </a:p>
          <a:p>
            <a:r>
              <a:rPr lang="zh-TW" altLang="en-US" dirty="0" smtClean="0"/>
              <a:t>提供彈性正規化規則表示法來過濾惡意的</a:t>
            </a:r>
            <a:r>
              <a:rPr lang="en-US" altLang="zh-TW" dirty="0" smtClean="0"/>
              <a:t>HTTP</a:t>
            </a:r>
            <a:r>
              <a:rPr lang="zh-TW" altLang="en-US" dirty="0" smtClean="0"/>
              <a:t>存取</a:t>
            </a:r>
            <a:endParaRPr lang="en-US" altLang="zh-TW" dirty="0" smtClean="0"/>
          </a:p>
          <a:p>
            <a:r>
              <a:rPr lang="zh-TW" altLang="en-US" dirty="0" smtClean="0"/>
              <a:t>即時監控及偵測惡意的</a:t>
            </a:r>
            <a:r>
              <a:rPr lang="en-US" altLang="zh-TW" dirty="0" smtClean="0"/>
              <a:t>HTTP</a:t>
            </a:r>
            <a:r>
              <a:rPr lang="zh-TW" altLang="en-US" dirty="0" smtClean="0"/>
              <a:t>行為</a:t>
            </a:r>
            <a:endParaRPr lang="en-US" altLang="zh-TW" dirty="0" smtClean="0"/>
          </a:p>
          <a:p>
            <a:r>
              <a:rPr lang="zh-TW" altLang="zh-TW" dirty="0" smtClean="0"/>
              <a:t>抵擋</a:t>
            </a:r>
            <a:r>
              <a:rPr lang="en-US" altLang="zh-TW" dirty="0" smtClean="0"/>
              <a:t> SQL injection attacks </a:t>
            </a:r>
            <a:r>
              <a:rPr lang="zh-TW" altLang="zh-TW" dirty="0" smtClean="0"/>
              <a:t>、</a:t>
            </a:r>
            <a:r>
              <a:rPr lang="en-US" altLang="zh-TW" dirty="0" smtClean="0"/>
              <a:t>cross-site scripting</a:t>
            </a:r>
            <a:r>
              <a:rPr lang="zh-TW" altLang="zh-TW" dirty="0" smtClean="0"/>
              <a:t>、</a:t>
            </a:r>
            <a:r>
              <a:rPr lang="en-US" altLang="zh-TW" dirty="0" smtClean="0"/>
              <a:t>path traversal attacks</a:t>
            </a:r>
            <a:r>
              <a:rPr lang="zh-TW" altLang="zh-TW" dirty="0" smtClean="0"/>
              <a:t>等相關的</a:t>
            </a:r>
            <a:r>
              <a:rPr lang="en-US" altLang="zh-TW" dirty="0" smtClean="0"/>
              <a:t>WEB</a:t>
            </a:r>
            <a:r>
              <a:rPr lang="zh-TW" altLang="zh-TW" dirty="0" smtClean="0"/>
              <a:t>攻擊</a:t>
            </a:r>
            <a:endParaRPr lang="en-US" altLang="zh-TW" dirty="0" smtClean="0"/>
          </a:p>
        </p:txBody>
      </p:sp>
      <p:pic>
        <p:nvPicPr>
          <p:cNvPr id="4" name="Picture 4" descr="http://uploads.askapache.com/2008/01/modsecurit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5019675"/>
            <a:ext cx="2808312" cy="1838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Web</a:t>
            </a:r>
            <a:r>
              <a:rPr lang="zh-TW" altLang="en-US" dirty="0" smtClean="0"/>
              <a:t>伺服器存取</a:t>
            </a:r>
            <a:endParaRPr lang="zh-TW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8568952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Mod_Security</a:t>
            </a:r>
            <a:r>
              <a:rPr lang="zh-TW" altLang="en-US" dirty="0" smtClean="0"/>
              <a:t>解析階段</a:t>
            </a:r>
            <a:endParaRPr lang="zh-TW" altLang="en-US" dirty="0"/>
          </a:p>
        </p:txBody>
      </p:sp>
      <p:pic>
        <p:nvPicPr>
          <p:cNvPr id="4" name="圖片 3" descr="modsecuri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412776"/>
            <a:ext cx="8136904" cy="4608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釣魚郵件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假冒名門正派</a:t>
            </a:r>
            <a:endParaRPr lang="en-US" altLang="zh-TW" dirty="0" smtClean="0"/>
          </a:p>
          <a:p>
            <a:r>
              <a:rPr lang="zh-TW" altLang="en-US" dirty="0" smtClean="0"/>
              <a:t>結合時事</a:t>
            </a:r>
            <a:endParaRPr lang="en-US" altLang="zh-TW" dirty="0" smtClean="0"/>
          </a:p>
          <a:p>
            <a:r>
              <a:rPr lang="zh-TW" altLang="en-US" dirty="0" smtClean="0"/>
              <a:t>誘使受害者至惡意網站輸入帳號密碼或執行惡意程式</a:t>
            </a:r>
            <a:endParaRPr lang="en-US" altLang="zh-TW" dirty="0" smtClean="0"/>
          </a:p>
          <a:p>
            <a:endParaRPr lang="zh-TW" altLang="en-US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052736"/>
            <a:ext cx="7056784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Mod_Security</a:t>
            </a:r>
            <a:r>
              <a:rPr lang="zh-TW" altLang="en-US" dirty="0" smtClean="0"/>
              <a:t>階段</a:t>
            </a:r>
            <a:endParaRPr lang="zh-TW" altLang="en-US" dirty="0"/>
          </a:p>
        </p:txBody>
      </p:sp>
      <p:sp>
        <p:nvSpPr>
          <p:cNvPr id="4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Request headers (REQUEST_HEADERS</a:t>
            </a:r>
            <a:r>
              <a:rPr lang="zh-TW" altLang="en-US" dirty="0" smtClean="0"/>
              <a:t>，</a:t>
            </a:r>
            <a:r>
              <a:rPr lang="en-US" altLang="zh-TW" dirty="0" smtClean="0"/>
              <a:t>phase 1)</a:t>
            </a:r>
          </a:p>
          <a:p>
            <a:pPr lvl="1"/>
            <a:r>
              <a:rPr lang="zh-TW" altLang="en-US" dirty="0" smtClean="0"/>
              <a:t>當網站伺服器接收到客戶端的</a:t>
            </a:r>
            <a:r>
              <a:rPr lang="en-US" altLang="zh-TW" dirty="0" smtClean="0"/>
              <a:t>http</a:t>
            </a:r>
            <a:r>
              <a:rPr lang="zh-TW" altLang="en-US" dirty="0" smtClean="0"/>
              <a:t>要求，正在解析</a:t>
            </a:r>
            <a:r>
              <a:rPr lang="en-US" altLang="zh-TW" dirty="0" smtClean="0"/>
              <a:t>http</a:t>
            </a:r>
            <a:r>
              <a:rPr lang="zh-TW" altLang="en-US" dirty="0" smtClean="0"/>
              <a:t>表頭</a:t>
            </a:r>
            <a:r>
              <a:rPr lang="en-US" altLang="zh-TW" dirty="0" smtClean="0"/>
              <a:t>(header)</a:t>
            </a:r>
            <a:r>
              <a:rPr lang="zh-TW" altLang="en-US" dirty="0" smtClean="0"/>
              <a:t>的階段</a:t>
            </a:r>
            <a:endParaRPr lang="en-US" altLang="zh-TW" dirty="0" smtClean="0"/>
          </a:p>
          <a:p>
            <a:pPr lvl="2"/>
            <a:endParaRPr lang="en-US" altLang="zh-TW" dirty="0" smtClean="0"/>
          </a:p>
          <a:p>
            <a:r>
              <a:rPr lang="en-US" altLang="zh-TW" dirty="0" smtClean="0"/>
              <a:t>Request body (REQUEST_BODY</a:t>
            </a:r>
            <a:r>
              <a:rPr lang="zh-TW" altLang="en-US" dirty="0" smtClean="0"/>
              <a:t>，</a:t>
            </a:r>
            <a:r>
              <a:rPr lang="en-US" altLang="zh-TW" dirty="0" smtClean="0"/>
              <a:t>phase 2)</a:t>
            </a:r>
          </a:p>
          <a:p>
            <a:pPr lvl="1"/>
            <a:r>
              <a:rPr lang="zh-TW" altLang="en-US" dirty="0" smtClean="0"/>
              <a:t>當網站伺服器接收到客戶端的</a:t>
            </a:r>
            <a:r>
              <a:rPr lang="en-US" altLang="zh-TW" dirty="0" smtClean="0"/>
              <a:t>http</a:t>
            </a:r>
            <a:r>
              <a:rPr lang="zh-TW" altLang="en-US" dirty="0" smtClean="0"/>
              <a:t>要求，正在解析</a:t>
            </a:r>
            <a:r>
              <a:rPr lang="en-US" altLang="zh-TW" dirty="0" smtClean="0"/>
              <a:t>http</a:t>
            </a:r>
            <a:r>
              <a:rPr lang="zh-TW" altLang="en-US" dirty="0" smtClean="0"/>
              <a:t>內容</a:t>
            </a:r>
            <a:r>
              <a:rPr lang="en-US" altLang="zh-TW" dirty="0" smtClean="0"/>
              <a:t>(body)</a:t>
            </a:r>
            <a:r>
              <a:rPr lang="zh-TW" altLang="en-US" dirty="0" smtClean="0"/>
              <a:t>的階段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Mod_Security</a:t>
            </a:r>
            <a:r>
              <a:rPr lang="zh-TW" altLang="en-US" dirty="0" smtClean="0"/>
              <a:t>階段</a:t>
            </a:r>
            <a:endParaRPr lang="zh-TW" altLang="en-US" dirty="0"/>
          </a:p>
        </p:txBody>
      </p:sp>
      <p:sp>
        <p:nvSpPr>
          <p:cNvPr id="4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Response headers (</a:t>
            </a:r>
            <a:r>
              <a:rPr lang="en-US" altLang="zh-TW" dirty="0" err="1" smtClean="0"/>
              <a:t>RESPONSE_HEADERS,phase</a:t>
            </a:r>
            <a:r>
              <a:rPr lang="en-US" altLang="zh-TW" dirty="0" smtClean="0"/>
              <a:t> 3)</a:t>
            </a:r>
          </a:p>
          <a:p>
            <a:pPr lvl="1"/>
            <a:r>
              <a:rPr lang="zh-TW" altLang="zh-TW" dirty="0" smtClean="0"/>
              <a:t>當網站伺服器回覆到客戶端的</a:t>
            </a:r>
            <a:r>
              <a:rPr lang="en-US" altLang="zh-TW" dirty="0" smtClean="0"/>
              <a:t>http</a:t>
            </a:r>
            <a:r>
              <a:rPr lang="zh-TW" altLang="zh-TW" dirty="0" smtClean="0"/>
              <a:t>要求，在回覆</a:t>
            </a:r>
            <a:r>
              <a:rPr lang="en-US" altLang="zh-TW" dirty="0" smtClean="0"/>
              <a:t>http</a:t>
            </a:r>
            <a:r>
              <a:rPr lang="zh-TW" altLang="zh-TW" dirty="0" smtClean="0"/>
              <a:t>標頭</a:t>
            </a:r>
            <a:r>
              <a:rPr lang="en-US" altLang="zh-TW" dirty="0" smtClean="0"/>
              <a:t>(header)</a:t>
            </a:r>
            <a:r>
              <a:rPr lang="zh-TW" altLang="zh-TW" dirty="0" smtClean="0"/>
              <a:t>的階段</a:t>
            </a:r>
          </a:p>
          <a:p>
            <a:pPr lvl="0"/>
            <a:endParaRPr lang="en-US" altLang="zh-TW" dirty="0" smtClean="0"/>
          </a:p>
          <a:p>
            <a:pPr lvl="0"/>
            <a:r>
              <a:rPr lang="en-US" altLang="zh-TW" dirty="0" smtClean="0"/>
              <a:t>Response body (</a:t>
            </a:r>
            <a:r>
              <a:rPr lang="en-US" altLang="zh-TW" dirty="0" err="1" smtClean="0"/>
              <a:t>RESPONSE_BODY,phase</a:t>
            </a:r>
            <a:r>
              <a:rPr lang="en-US" altLang="zh-TW" dirty="0" smtClean="0"/>
              <a:t> 4)</a:t>
            </a:r>
            <a:endParaRPr lang="zh-TW" altLang="zh-TW" dirty="0" smtClean="0"/>
          </a:p>
          <a:p>
            <a:pPr lvl="1"/>
            <a:r>
              <a:rPr lang="zh-TW" altLang="zh-TW" dirty="0" smtClean="0"/>
              <a:t>當網站伺服器回覆到客戶端的</a:t>
            </a:r>
            <a:r>
              <a:rPr lang="en-US" altLang="zh-TW" dirty="0" smtClean="0"/>
              <a:t>http</a:t>
            </a:r>
            <a:r>
              <a:rPr lang="zh-TW" altLang="zh-TW" dirty="0" smtClean="0"/>
              <a:t>要求，在回覆</a:t>
            </a:r>
            <a:r>
              <a:rPr lang="en-US" altLang="zh-TW" dirty="0" smtClean="0"/>
              <a:t>http</a:t>
            </a:r>
            <a:r>
              <a:rPr lang="zh-TW" altLang="zh-TW" dirty="0" smtClean="0"/>
              <a:t>內容</a:t>
            </a:r>
            <a:r>
              <a:rPr lang="en-US" altLang="zh-TW" dirty="0" smtClean="0"/>
              <a:t>(body)</a:t>
            </a:r>
            <a:r>
              <a:rPr lang="zh-TW" altLang="zh-TW" dirty="0" smtClean="0"/>
              <a:t>的階段</a:t>
            </a:r>
          </a:p>
          <a:p>
            <a:pPr lvl="1"/>
            <a:endParaRPr lang="en-US" altLang="zh-TW" dirty="0" smtClean="0"/>
          </a:p>
          <a:p>
            <a:pPr lvl="1">
              <a:buNone/>
            </a:pP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Mod_Security</a:t>
            </a:r>
            <a:r>
              <a:rPr lang="zh-TW" altLang="en-US" dirty="0" smtClean="0"/>
              <a:t>解析階段</a:t>
            </a:r>
            <a:endParaRPr lang="zh-TW" altLang="en-US" dirty="0"/>
          </a:p>
        </p:txBody>
      </p:sp>
      <p:sp>
        <p:nvSpPr>
          <p:cNvPr id="4" name="內容版面配置區 2"/>
          <p:cNvSpPr>
            <a:spLocks noGrp="1"/>
          </p:cNvSpPr>
          <p:nvPr>
            <p:ph idx="1"/>
          </p:nvPr>
        </p:nvSpPr>
        <p:spPr>
          <a:xfrm>
            <a:off x="395536" y="1556793"/>
            <a:ext cx="8229600" cy="2016224"/>
          </a:xfrm>
        </p:spPr>
        <p:txBody>
          <a:bodyPr/>
          <a:lstStyle/>
          <a:p>
            <a:pPr lvl="0"/>
            <a:r>
              <a:rPr lang="en-US" altLang="zh-TW" dirty="0" smtClean="0"/>
              <a:t>Logging (</a:t>
            </a:r>
            <a:r>
              <a:rPr lang="en-US" altLang="zh-TW" dirty="0" err="1" smtClean="0"/>
              <a:t>LOGGING,phase</a:t>
            </a:r>
            <a:r>
              <a:rPr lang="en-US" altLang="zh-TW" dirty="0" smtClean="0"/>
              <a:t> 5)</a:t>
            </a:r>
            <a:endParaRPr lang="zh-TW" altLang="zh-TW" dirty="0" smtClean="0"/>
          </a:p>
          <a:p>
            <a:pPr lvl="1"/>
            <a:r>
              <a:rPr lang="zh-TW" altLang="zh-TW" dirty="0" smtClean="0"/>
              <a:t>在網站伺服器要寫入</a:t>
            </a:r>
            <a:r>
              <a:rPr lang="en-US" altLang="zh-TW" dirty="0" smtClean="0"/>
              <a:t>log(</a:t>
            </a:r>
            <a:r>
              <a:rPr lang="zh-TW" altLang="zh-TW" dirty="0" smtClean="0"/>
              <a:t>如</a:t>
            </a:r>
            <a:r>
              <a:rPr lang="en-US" altLang="zh-TW" dirty="0" smtClean="0"/>
              <a:t>access.log error.log)</a:t>
            </a:r>
            <a:r>
              <a:rPr lang="zh-TW" altLang="zh-TW" dirty="0" smtClean="0"/>
              <a:t>的階段</a:t>
            </a:r>
          </a:p>
          <a:p>
            <a:pPr lvl="1">
              <a:buNone/>
            </a:pP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755576" y="3356992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Example: </a:t>
            </a:r>
            <a:r>
              <a:rPr lang="en-US" altLang="zh-TW" dirty="0" err="1" smtClean="0"/>
              <a:t>SecRule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REQUEST_HEADERS:Host</a:t>
            </a:r>
            <a:r>
              <a:rPr lang="en-US" altLang="zh-TW" dirty="0" smtClean="0"/>
              <a:t>  “^192“  "deny,</a:t>
            </a:r>
            <a:r>
              <a:rPr lang="en-US" altLang="zh-TW" dirty="0" smtClean="0">
                <a:solidFill>
                  <a:srgbClr val="FF0000"/>
                </a:solidFill>
              </a:rPr>
              <a:t>phase</a:t>
            </a:r>
            <a:r>
              <a:rPr lang="en-US" altLang="zh-TW" dirty="0" smtClean="0"/>
              <a:t>:1" 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SecRule</a:t>
            </a:r>
            <a:r>
              <a:rPr lang="en-US" altLang="zh-TW" dirty="0" smtClean="0"/>
              <a:t> -</a:t>
            </a:r>
            <a:r>
              <a:rPr lang="zh-TW" altLang="en-US" dirty="0" smtClean="0"/>
              <a:t> </a:t>
            </a:r>
            <a:r>
              <a:rPr lang="en-US" altLang="zh-TW" dirty="0" smtClean="0"/>
              <a:t>[VAR]</a:t>
            </a:r>
            <a:r>
              <a:rPr lang="zh-TW" altLang="en-US" dirty="0" smtClean="0"/>
              <a:t> </a:t>
            </a:r>
            <a:r>
              <a:rPr lang="en-US" altLang="zh-TW" dirty="0" smtClean="0"/>
              <a:t> OP</a:t>
            </a:r>
            <a:r>
              <a:rPr lang="zh-TW" altLang="en-US" dirty="0" smtClean="0"/>
              <a:t> </a:t>
            </a:r>
            <a:r>
              <a:rPr lang="en-US" altLang="zh-TW" dirty="0" smtClean="0"/>
              <a:t> ACTIONS</a:t>
            </a:r>
            <a:endParaRPr lang="zh-TW" altLang="en-US" dirty="0"/>
          </a:p>
        </p:txBody>
      </p:sp>
      <p:sp>
        <p:nvSpPr>
          <p:cNvPr id="4" name="內容版面配置區 2"/>
          <p:cNvSpPr>
            <a:spLocks noGrp="1"/>
          </p:cNvSpPr>
          <p:nvPr>
            <p:ph idx="1"/>
          </p:nvPr>
        </p:nvSpPr>
        <p:spPr>
          <a:xfrm>
            <a:off x="539552" y="1412776"/>
            <a:ext cx="8229600" cy="4637112"/>
          </a:xfrm>
        </p:spPr>
        <p:txBody>
          <a:bodyPr>
            <a:normAutofit fontScale="70000" lnSpcReduction="20000"/>
          </a:bodyPr>
          <a:lstStyle/>
          <a:p>
            <a:r>
              <a:rPr lang="en-US" altLang="zh-TW" dirty="0" smtClean="0"/>
              <a:t>REQUEST_METHOD</a:t>
            </a:r>
          </a:p>
          <a:p>
            <a:pPr lvl="1"/>
            <a:r>
              <a:rPr lang="zh-TW" altLang="en-US" dirty="0" smtClean="0"/>
              <a:t>所使用的</a:t>
            </a:r>
            <a:r>
              <a:rPr lang="en-US" altLang="zh-TW" dirty="0" smtClean="0"/>
              <a:t>METHOD(</a:t>
            </a:r>
            <a:r>
              <a:rPr lang="zh-TW" altLang="en-US" dirty="0" smtClean="0"/>
              <a:t>如</a:t>
            </a:r>
            <a:r>
              <a:rPr lang="en-US" altLang="zh-TW" dirty="0" smtClean="0"/>
              <a:t>GET,POST,TRACE)</a:t>
            </a:r>
          </a:p>
          <a:p>
            <a:r>
              <a:rPr lang="en-US" altLang="zh-TW" dirty="0" smtClean="0"/>
              <a:t>ARGS_GET</a:t>
            </a:r>
          </a:p>
          <a:p>
            <a:pPr lvl="1"/>
            <a:r>
              <a:rPr lang="zh-TW" altLang="en-US" dirty="0" smtClean="0"/>
              <a:t>內含使用者利用</a:t>
            </a:r>
            <a:r>
              <a:rPr lang="en-US" altLang="zh-TW" dirty="0" smtClean="0"/>
              <a:t>GET</a:t>
            </a:r>
            <a:r>
              <a:rPr lang="zh-TW" altLang="en-US" dirty="0" smtClean="0"/>
              <a:t> </a:t>
            </a:r>
            <a:r>
              <a:rPr lang="en-US" altLang="zh-TW" dirty="0" smtClean="0"/>
              <a:t>METHOD</a:t>
            </a:r>
            <a:r>
              <a:rPr lang="zh-TW" altLang="en-US" dirty="0" smtClean="0"/>
              <a:t>上傳的參數</a:t>
            </a:r>
            <a:endParaRPr lang="en-US" altLang="zh-TW" dirty="0" smtClean="0"/>
          </a:p>
          <a:p>
            <a:r>
              <a:rPr lang="en-US" altLang="zh-TW" dirty="0" smtClean="0"/>
              <a:t>ARGS_POST</a:t>
            </a:r>
          </a:p>
          <a:p>
            <a:pPr lvl="1"/>
            <a:r>
              <a:rPr lang="zh-TW" altLang="en-US" dirty="0" smtClean="0"/>
              <a:t>內含使用者利用</a:t>
            </a:r>
            <a:r>
              <a:rPr lang="en-US" altLang="zh-TW" dirty="0" smtClean="0"/>
              <a:t>POST</a:t>
            </a:r>
            <a:r>
              <a:rPr lang="zh-TW" altLang="en-US" dirty="0" smtClean="0"/>
              <a:t> </a:t>
            </a:r>
            <a:r>
              <a:rPr lang="en-US" altLang="zh-TW" dirty="0" smtClean="0"/>
              <a:t>METHOD</a:t>
            </a:r>
            <a:r>
              <a:rPr lang="zh-TW" altLang="en-US" dirty="0" smtClean="0"/>
              <a:t>上傳的參數</a:t>
            </a:r>
            <a:endParaRPr lang="en-US" altLang="zh-TW" dirty="0" smtClean="0"/>
          </a:p>
          <a:p>
            <a:r>
              <a:rPr lang="en-US" altLang="zh-TW" dirty="0" smtClean="0"/>
              <a:t>RESPONSE_STATUS</a:t>
            </a:r>
          </a:p>
          <a:p>
            <a:pPr lvl="1"/>
            <a:r>
              <a:rPr lang="zh-TW" altLang="en-US" dirty="0" smtClean="0"/>
              <a:t>網站伺服器回覆的狀態</a:t>
            </a:r>
            <a:r>
              <a:rPr lang="en-US" altLang="zh-TW" dirty="0" smtClean="0"/>
              <a:t>(</a:t>
            </a:r>
            <a:r>
              <a:rPr lang="zh-TW" altLang="en-US" dirty="0" smtClean="0"/>
              <a:t>如</a:t>
            </a:r>
            <a:r>
              <a:rPr lang="en-US" altLang="zh-TW" dirty="0" smtClean="0"/>
              <a:t>404,500..)</a:t>
            </a:r>
          </a:p>
          <a:p>
            <a:r>
              <a:rPr lang="en-US" altLang="zh-TW" dirty="0" smtClean="0"/>
              <a:t>SERVER_ADDR</a:t>
            </a:r>
          </a:p>
          <a:p>
            <a:pPr lvl="1"/>
            <a:r>
              <a:rPr lang="zh-TW" altLang="en-US" dirty="0" smtClean="0"/>
              <a:t>網站伺服器的位址</a:t>
            </a:r>
            <a:endParaRPr lang="en-US" altLang="zh-TW" dirty="0" smtClean="0"/>
          </a:p>
          <a:p>
            <a:r>
              <a:rPr lang="en-US" altLang="zh-TW" dirty="0" smtClean="0"/>
              <a:t>REMOTE_ADDR</a:t>
            </a:r>
          </a:p>
          <a:p>
            <a:pPr lvl="1"/>
            <a:r>
              <a:rPr lang="zh-TW" altLang="en-US" dirty="0" smtClean="0"/>
              <a:t>連線使用者的位址</a:t>
            </a:r>
            <a:endParaRPr lang="en-US" altLang="zh-TW" dirty="0" smtClean="0"/>
          </a:p>
          <a:p>
            <a:pPr lvl="1">
              <a:buNone/>
            </a:pPr>
            <a:r>
              <a:rPr lang="en-US" altLang="zh-TW" b="1" dirty="0" smtClean="0"/>
              <a:t>..............................................................................</a:t>
            </a:r>
          </a:p>
          <a:p>
            <a:pPr lvl="1"/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SecRule</a:t>
            </a:r>
            <a:r>
              <a:rPr lang="en-US" altLang="zh-TW" dirty="0" smtClean="0"/>
              <a:t> -</a:t>
            </a:r>
            <a:r>
              <a:rPr lang="zh-TW" altLang="en-US" dirty="0" smtClean="0"/>
              <a:t> </a:t>
            </a:r>
            <a:r>
              <a:rPr lang="en-US" altLang="zh-TW" dirty="0" smtClean="0"/>
              <a:t>VAR</a:t>
            </a:r>
            <a:r>
              <a:rPr lang="zh-TW" altLang="en-US" dirty="0" smtClean="0"/>
              <a:t> </a:t>
            </a:r>
            <a:r>
              <a:rPr lang="en-US" altLang="zh-TW" dirty="0" smtClean="0"/>
              <a:t> [OP]</a:t>
            </a:r>
            <a:r>
              <a:rPr lang="zh-TW" altLang="en-US" dirty="0" smtClean="0"/>
              <a:t> </a:t>
            </a:r>
            <a:r>
              <a:rPr lang="en-US" altLang="zh-TW" dirty="0" smtClean="0"/>
              <a:t> ACTIONS</a:t>
            </a:r>
            <a:endParaRPr lang="zh-TW" altLang="en-US" dirty="0"/>
          </a:p>
        </p:txBody>
      </p:sp>
      <p:sp>
        <p:nvSpPr>
          <p:cNvPr id="4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 smtClean="0"/>
              <a:t>(</a:t>
            </a:r>
            <a:r>
              <a:rPr lang="en-US" altLang="zh-TW" dirty="0" err="1" smtClean="0"/>
              <a:t>ge</a:t>
            </a:r>
            <a:r>
              <a:rPr lang="en-US" altLang="zh-TW" dirty="0" smtClean="0"/>
              <a:t>, </a:t>
            </a:r>
            <a:r>
              <a:rPr lang="en-US" altLang="zh-TW" dirty="0" err="1" smtClean="0"/>
              <a:t>eq</a:t>
            </a:r>
            <a:r>
              <a:rPr lang="en-US" altLang="zh-TW" dirty="0" smtClean="0"/>
              <a:t> ,</a:t>
            </a:r>
            <a:r>
              <a:rPr lang="en-US" altLang="zh-TW" dirty="0" err="1" smtClean="0"/>
              <a:t>gt,le,lt</a:t>
            </a:r>
            <a:r>
              <a:rPr lang="en-US" altLang="zh-TW" dirty="0" smtClean="0"/>
              <a:t>) :</a:t>
            </a:r>
            <a:r>
              <a:rPr lang="zh-TW" altLang="en-US" dirty="0" smtClean="0"/>
              <a:t>大於</a:t>
            </a:r>
            <a:r>
              <a:rPr lang="en-US" altLang="zh-TW" dirty="0" smtClean="0"/>
              <a:t>,</a:t>
            </a:r>
            <a:r>
              <a:rPr lang="zh-TW" altLang="en-US" dirty="0" smtClean="0"/>
              <a:t>等於</a:t>
            </a:r>
            <a:r>
              <a:rPr lang="en-US" altLang="zh-TW" dirty="0" smtClean="0"/>
              <a:t>,</a:t>
            </a:r>
            <a:r>
              <a:rPr lang="zh-TW" altLang="en-US" dirty="0" smtClean="0"/>
              <a:t>小於</a:t>
            </a:r>
            <a:endParaRPr lang="en-US" altLang="zh-TW" dirty="0" smtClean="0"/>
          </a:p>
          <a:p>
            <a:r>
              <a:rPr lang="en-US" altLang="zh-TW" dirty="0" err="1" smtClean="0"/>
              <a:t>beginsWith</a:t>
            </a:r>
            <a:r>
              <a:rPr lang="en-US" altLang="zh-TW" dirty="0" smtClean="0"/>
              <a:t>:</a:t>
            </a:r>
            <a:r>
              <a:rPr lang="zh-TW" altLang="en-US" dirty="0" smtClean="0"/>
              <a:t>比對輸入的開頭是否符合</a:t>
            </a:r>
            <a:endParaRPr lang="en-US" altLang="zh-TW" dirty="0" smtClean="0"/>
          </a:p>
          <a:p>
            <a:r>
              <a:rPr lang="en-US" altLang="zh-TW" dirty="0" smtClean="0"/>
              <a:t>Contains:</a:t>
            </a:r>
            <a:r>
              <a:rPr lang="zh-TW" altLang="en-US" dirty="0" smtClean="0"/>
              <a:t>比對輸入有包含的字串是否符合</a:t>
            </a:r>
            <a:endParaRPr lang="en-US" altLang="zh-TW" dirty="0" smtClean="0"/>
          </a:p>
          <a:p>
            <a:r>
              <a:rPr lang="en-US" altLang="zh-TW" dirty="0" err="1" smtClean="0"/>
              <a:t>endsWith</a:t>
            </a:r>
            <a:r>
              <a:rPr lang="en-US" altLang="zh-TW" dirty="0" smtClean="0"/>
              <a:t>:</a:t>
            </a:r>
            <a:r>
              <a:rPr lang="zh-TW" altLang="en-US" dirty="0" smtClean="0"/>
              <a:t>比對輸入的結尾是否符合</a:t>
            </a:r>
            <a:endParaRPr lang="en-US" altLang="zh-TW" dirty="0" smtClean="0"/>
          </a:p>
          <a:p>
            <a:r>
              <a:rPr lang="en-US" altLang="zh-TW" dirty="0" err="1" smtClean="0"/>
              <a:t>ipMatch</a:t>
            </a:r>
            <a:r>
              <a:rPr lang="en-US" altLang="zh-TW" dirty="0" smtClean="0"/>
              <a:t>:</a:t>
            </a:r>
            <a:r>
              <a:rPr lang="zh-TW" altLang="en-US" dirty="0" smtClean="0"/>
              <a:t>比對輸入中的</a:t>
            </a:r>
            <a:r>
              <a:rPr lang="en-US" altLang="zh-TW" dirty="0" smtClean="0"/>
              <a:t>IP</a:t>
            </a:r>
            <a:r>
              <a:rPr lang="zh-TW" altLang="en-US" dirty="0" smtClean="0"/>
              <a:t>字串是否符合</a:t>
            </a:r>
            <a:endParaRPr lang="en-US" altLang="zh-TW" dirty="0" smtClean="0"/>
          </a:p>
          <a:p>
            <a:r>
              <a:rPr lang="en-US" altLang="zh-TW" dirty="0" err="1" smtClean="0"/>
              <a:t>Strmatch</a:t>
            </a:r>
            <a:r>
              <a:rPr lang="en-US" altLang="zh-TW" dirty="0" smtClean="0"/>
              <a:t>:</a:t>
            </a:r>
            <a:r>
              <a:rPr lang="zh-TW" altLang="en-US" dirty="0" smtClean="0"/>
              <a:t>比對字串是否符合</a:t>
            </a:r>
            <a:endParaRPr lang="en-US" altLang="zh-TW" dirty="0" smtClean="0"/>
          </a:p>
          <a:p>
            <a:r>
              <a:rPr lang="zh-TW" altLang="en-US" dirty="0" smtClean="0"/>
              <a:t>正規表示法</a:t>
            </a:r>
            <a:endParaRPr lang="en-US" altLang="zh-TW" dirty="0" smtClean="0"/>
          </a:p>
          <a:p>
            <a:pPr>
              <a:buNone/>
            </a:pPr>
            <a:r>
              <a:rPr lang="en-US" altLang="zh-TW" b="1" dirty="0" smtClean="0"/>
              <a:t>……………………………………..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SecRule</a:t>
            </a:r>
            <a:r>
              <a:rPr lang="en-US" altLang="zh-TW" dirty="0" smtClean="0"/>
              <a:t> -</a:t>
            </a:r>
            <a:r>
              <a:rPr lang="zh-TW" altLang="en-US" dirty="0" smtClean="0"/>
              <a:t> </a:t>
            </a:r>
            <a:r>
              <a:rPr lang="en-US" altLang="zh-TW" dirty="0" smtClean="0"/>
              <a:t>VAR</a:t>
            </a:r>
            <a:r>
              <a:rPr lang="zh-TW" altLang="en-US" dirty="0" smtClean="0"/>
              <a:t> </a:t>
            </a:r>
            <a:r>
              <a:rPr lang="en-US" altLang="zh-TW" dirty="0" smtClean="0"/>
              <a:t> OP</a:t>
            </a:r>
            <a:r>
              <a:rPr lang="zh-TW" altLang="en-US" dirty="0" smtClean="0"/>
              <a:t> </a:t>
            </a:r>
            <a:r>
              <a:rPr lang="en-US" altLang="zh-TW" dirty="0" smtClean="0"/>
              <a:t> [ACTONS]</a:t>
            </a:r>
            <a:endParaRPr lang="zh-TW" altLang="en-US" dirty="0"/>
          </a:p>
        </p:txBody>
      </p:sp>
      <p:sp>
        <p:nvSpPr>
          <p:cNvPr id="4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zh-TW" b="1" dirty="0" smtClean="0"/>
              <a:t>allow </a:t>
            </a:r>
          </a:p>
          <a:p>
            <a:pPr lvl="1"/>
            <a:r>
              <a:rPr lang="zh-TW" altLang="en-US" b="1" dirty="0" smtClean="0"/>
              <a:t>如果符合條件就允許</a:t>
            </a:r>
            <a:endParaRPr lang="en-US" altLang="zh-TW" b="1" dirty="0" smtClean="0"/>
          </a:p>
          <a:p>
            <a:r>
              <a:rPr lang="en-US" altLang="zh-TW" b="1" dirty="0" smtClean="0"/>
              <a:t>append </a:t>
            </a:r>
          </a:p>
          <a:p>
            <a:pPr lvl="1"/>
            <a:r>
              <a:rPr lang="zh-TW" altLang="en-US" b="1" dirty="0" smtClean="0"/>
              <a:t>如果符合條件就在回覆的訊息上加上字串</a:t>
            </a:r>
            <a:endParaRPr lang="en-US" altLang="zh-TW" b="1" dirty="0" smtClean="0"/>
          </a:p>
          <a:p>
            <a:r>
              <a:rPr lang="en-US" altLang="zh-TW" b="1" dirty="0" smtClean="0"/>
              <a:t>Deny</a:t>
            </a:r>
          </a:p>
          <a:p>
            <a:pPr lvl="1"/>
            <a:r>
              <a:rPr lang="zh-TW" altLang="en-US" b="1" dirty="0" smtClean="0"/>
              <a:t>如果符合條件就設定中斷</a:t>
            </a:r>
            <a:endParaRPr lang="en-US" altLang="zh-TW" b="1" dirty="0" smtClean="0"/>
          </a:p>
          <a:p>
            <a:r>
              <a:rPr lang="en-US" altLang="zh-TW" b="1" dirty="0" smtClean="0"/>
              <a:t>exec </a:t>
            </a:r>
          </a:p>
          <a:p>
            <a:pPr lvl="1"/>
            <a:r>
              <a:rPr lang="zh-TW" altLang="en-US" b="1" dirty="0" smtClean="0"/>
              <a:t>如果符合條件就設定執行某個程式</a:t>
            </a:r>
            <a:endParaRPr lang="en-US" altLang="zh-TW" b="1" dirty="0" smtClean="0"/>
          </a:p>
          <a:p>
            <a:r>
              <a:rPr lang="en-US" altLang="zh-TW" b="1" dirty="0" smtClean="0"/>
              <a:t>redirect </a:t>
            </a:r>
          </a:p>
          <a:p>
            <a:pPr lvl="1"/>
            <a:r>
              <a:rPr lang="zh-TW" altLang="en-US" b="1" dirty="0" smtClean="0"/>
              <a:t>如果符合條件就設定轉址到某個</a:t>
            </a:r>
            <a:r>
              <a:rPr lang="en-US" altLang="zh-TW" b="1" dirty="0" smtClean="0"/>
              <a:t>URL</a:t>
            </a:r>
          </a:p>
          <a:p>
            <a:pPr lvl="1">
              <a:buNone/>
            </a:pPr>
            <a:r>
              <a:rPr lang="en-US" altLang="zh-TW" b="1" dirty="0" smtClean="0"/>
              <a:t>…………………………………………………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SecRule</a:t>
            </a:r>
            <a:r>
              <a:rPr lang="en-US" altLang="zh-TW" dirty="0" smtClean="0"/>
              <a:t> example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000" b="1" dirty="0" err="1" smtClean="0">
                <a:latin typeface="+mn-ea"/>
              </a:rPr>
              <a:t>SecRule</a:t>
            </a:r>
            <a:r>
              <a:rPr lang="en-US" altLang="zh-TW" sz="2000" b="1" dirty="0" smtClean="0">
                <a:latin typeface="+mn-ea"/>
              </a:rPr>
              <a:t> REMOTE_ADDR "@</a:t>
            </a:r>
            <a:r>
              <a:rPr lang="en-US" altLang="zh-TW" sz="2000" b="1" dirty="0" err="1" smtClean="0">
                <a:latin typeface="+mn-ea"/>
              </a:rPr>
              <a:t>ipMatch</a:t>
            </a:r>
            <a:r>
              <a:rPr lang="en-US" altLang="zh-TW" sz="2000" b="1" dirty="0" smtClean="0">
                <a:latin typeface="+mn-ea"/>
              </a:rPr>
              <a:t> 192.168.1.100,192.168.1.50,10.10.50.0/24</a:t>
            </a:r>
            <a:r>
              <a:rPr lang="zh-TW" altLang="en-US" sz="2000" b="1" dirty="0" smtClean="0">
                <a:latin typeface="+mn-ea"/>
              </a:rPr>
              <a:t> </a:t>
            </a:r>
            <a:r>
              <a:rPr lang="en-US" altLang="zh-TW" sz="2000" b="1" dirty="0" smtClean="0">
                <a:latin typeface="+mn-ea"/>
              </a:rPr>
              <a:t>Deny”</a:t>
            </a:r>
          </a:p>
          <a:p>
            <a:pPr lvl="1">
              <a:buFont typeface="Wingdings" pitchFamily="2" charset="2"/>
              <a:buChar char="n"/>
            </a:pPr>
            <a:r>
              <a:rPr lang="zh-TW" altLang="en-US" sz="1600" b="1" dirty="0" smtClean="0">
                <a:latin typeface="+mn-ea"/>
              </a:rPr>
              <a:t>偵測來源</a:t>
            </a:r>
            <a:r>
              <a:rPr lang="en-US" altLang="zh-TW" sz="1600" b="1" dirty="0" smtClean="0">
                <a:latin typeface="+mn-ea"/>
              </a:rPr>
              <a:t>IP</a:t>
            </a:r>
            <a:r>
              <a:rPr lang="zh-TW" altLang="en-US" sz="1600" b="1" dirty="0" smtClean="0">
                <a:latin typeface="+mn-ea"/>
              </a:rPr>
              <a:t>符合所設定的</a:t>
            </a:r>
            <a:r>
              <a:rPr lang="en-US" altLang="zh-TW" sz="1600" b="1" dirty="0" smtClean="0">
                <a:latin typeface="+mn-ea"/>
              </a:rPr>
              <a:t>IP</a:t>
            </a:r>
            <a:r>
              <a:rPr lang="zh-TW" altLang="en-US" sz="1600" b="1" dirty="0" smtClean="0">
                <a:latin typeface="+mn-ea"/>
              </a:rPr>
              <a:t>即</a:t>
            </a:r>
            <a:r>
              <a:rPr lang="en-US" altLang="zh-TW" sz="1600" b="1" dirty="0" smtClean="0">
                <a:latin typeface="+mn-ea"/>
              </a:rPr>
              <a:t>Deny</a:t>
            </a:r>
          </a:p>
          <a:p>
            <a:r>
              <a:rPr lang="en-US" altLang="zh-TW" sz="2000" b="1" dirty="0" err="1" smtClean="0">
                <a:latin typeface="+mn-ea"/>
              </a:rPr>
              <a:t>SecRule</a:t>
            </a:r>
            <a:r>
              <a:rPr lang="en-US" altLang="zh-TW" sz="2000" b="1" dirty="0" smtClean="0">
                <a:latin typeface="+mn-ea"/>
              </a:rPr>
              <a:t> REQUEST_LINE "!@</a:t>
            </a:r>
            <a:r>
              <a:rPr lang="en-US" altLang="zh-TW" sz="2000" b="1" dirty="0" err="1" smtClean="0">
                <a:latin typeface="+mn-ea"/>
              </a:rPr>
              <a:t>beginsWith</a:t>
            </a:r>
            <a:r>
              <a:rPr lang="en-US" altLang="zh-TW" sz="2000" b="1" dirty="0" smtClean="0">
                <a:latin typeface="+mn-ea"/>
              </a:rPr>
              <a:t> GET“</a:t>
            </a:r>
          </a:p>
          <a:p>
            <a:pPr lvl="1">
              <a:buFont typeface="Wingdings" pitchFamily="2" charset="2"/>
              <a:buChar char="n"/>
            </a:pPr>
            <a:r>
              <a:rPr lang="zh-TW" altLang="en-US" sz="1600" b="1" dirty="0" smtClean="0">
                <a:latin typeface="+mn-ea"/>
              </a:rPr>
              <a:t>偵測所有不是利用</a:t>
            </a:r>
            <a:r>
              <a:rPr lang="en-US" altLang="zh-TW" sz="1600" b="1" dirty="0" smtClean="0">
                <a:latin typeface="+mn-ea"/>
              </a:rPr>
              <a:t>GET</a:t>
            </a:r>
            <a:r>
              <a:rPr lang="zh-TW" altLang="en-US" sz="1600" b="1" dirty="0" smtClean="0">
                <a:latin typeface="+mn-ea"/>
              </a:rPr>
              <a:t> </a:t>
            </a:r>
            <a:r>
              <a:rPr lang="en-US" altLang="zh-TW" sz="1600" b="1" dirty="0" smtClean="0">
                <a:latin typeface="+mn-ea"/>
              </a:rPr>
              <a:t>method</a:t>
            </a:r>
            <a:r>
              <a:rPr lang="zh-TW" altLang="en-US" sz="1600" b="1" dirty="0" smtClean="0">
                <a:latin typeface="+mn-ea"/>
              </a:rPr>
              <a:t>的</a:t>
            </a:r>
            <a:r>
              <a:rPr lang="en-US" altLang="zh-TW" sz="1600" b="1" dirty="0" smtClean="0">
                <a:latin typeface="+mn-ea"/>
              </a:rPr>
              <a:t>HTTP</a:t>
            </a:r>
            <a:r>
              <a:rPr lang="zh-TW" altLang="en-US" sz="1600" b="1" dirty="0" smtClean="0">
                <a:latin typeface="+mn-ea"/>
              </a:rPr>
              <a:t>封包</a:t>
            </a:r>
            <a:endParaRPr lang="en-US" altLang="zh-TW" sz="1600" b="1" dirty="0" smtClean="0">
              <a:latin typeface="+mn-ea"/>
            </a:endParaRPr>
          </a:p>
          <a:p>
            <a:r>
              <a:rPr lang="en-US" altLang="zh-TW" sz="2000" b="1" dirty="0" err="1" smtClean="0">
                <a:latin typeface="+mn-ea"/>
              </a:rPr>
              <a:t>SecRule</a:t>
            </a:r>
            <a:r>
              <a:rPr lang="en-US" altLang="zh-TW" sz="2000" b="1" dirty="0" smtClean="0">
                <a:latin typeface="+mn-ea"/>
              </a:rPr>
              <a:t> REQUEST_LINE "@contains .</a:t>
            </a:r>
            <a:r>
              <a:rPr lang="en-US" altLang="zh-TW" sz="2000" b="1" dirty="0" err="1" smtClean="0">
                <a:latin typeface="+mn-ea"/>
              </a:rPr>
              <a:t>php</a:t>
            </a:r>
            <a:r>
              <a:rPr lang="en-US" altLang="zh-TW" sz="2000" b="1" dirty="0" smtClean="0">
                <a:latin typeface="+mn-ea"/>
              </a:rPr>
              <a:t>“</a:t>
            </a:r>
          </a:p>
          <a:p>
            <a:pPr lvl="1">
              <a:buFont typeface="Wingdings" pitchFamily="2" charset="2"/>
              <a:buChar char="n"/>
            </a:pPr>
            <a:r>
              <a:rPr lang="zh-TW" altLang="en-US" sz="1600" b="1" dirty="0" smtClean="0">
                <a:latin typeface="+mn-ea"/>
              </a:rPr>
              <a:t>偵測含有</a:t>
            </a:r>
            <a:r>
              <a:rPr lang="en-US" altLang="zh-TW" sz="1600" b="1" dirty="0" err="1" smtClean="0">
                <a:latin typeface="+mn-ea"/>
              </a:rPr>
              <a:t>php</a:t>
            </a:r>
            <a:r>
              <a:rPr lang="zh-TW" altLang="en-US" sz="1600" b="1" dirty="0" smtClean="0">
                <a:latin typeface="+mn-ea"/>
              </a:rPr>
              <a:t>的</a:t>
            </a:r>
            <a:r>
              <a:rPr lang="en-US" altLang="zh-TW" sz="1600" b="1" dirty="0" smtClean="0">
                <a:latin typeface="+mn-ea"/>
              </a:rPr>
              <a:t>HTTP</a:t>
            </a:r>
            <a:r>
              <a:rPr lang="zh-TW" altLang="en-US" sz="1600" b="1" dirty="0" smtClean="0">
                <a:latin typeface="+mn-ea"/>
              </a:rPr>
              <a:t>封包</a:t>
            </a:r>
            <a:endParaRPr lang="en-US" altLang="zh-TW" sz="1600" b="1" dirty="0" smtClean="0">
              <a:latin typeface="+mn-ea"/>
            </a:endParaRPr>
          </a:p>
          <a:p>
            <a:r>
              <a:rPr lang="en-US" altLang="zh-TW" sz="2000" b="1" dirty="0" err="1" smtClean="0">
                <a:latin typeface="+mn-ea"/>
              </a:rPr>
              <a:t>SecRule</a:t>
            </a:r>
            <a:r>
              <a:rPr lang="en-US" altLang="zh-TW" sz="2000" b="1" dirty="0" smtClean="0">
                <a:latin typeface="+mn-ea"/>
              </a:rPr>
              <a:t> REQUEST_LINE </a:t>
            </a:r>
            <a:r>
              <a:rPr lang="zh-TW" altLang="en-US" sz="2000" b="1" dirty="0" smtClean="0">
                <a:latin typeface="+mn-ea"/>
              </a:rPr>
              <a:t> </a:t>
            </a:r>
            <a:r>
              <a:rPr lang="en-US" altLang="zh-TW" sz="2000" b="1" dirty="0" smtClean="0">
                <a:latin typeface="+mn-ea"/>
              </a:rPr>
              <a:t>!@</a:t>
            </a:r>
            <a:r>
              <a:rPr lang="en-US" altLang="zh-TW" sz="2000" b="1" dirty="0" err="1" smtClean="0">
                <a:latin typeface="+mn-ea"/>
              </a:rPr>
              <a:t>endsWith</a:t>
            </a:r>
            <a:r>
              <a:rPr lang="en-US" altLang="zh-TW" sz="2000" b="1" dirty="0" smtClean="0">
                <a:latin typeface="+mn-ea"/>
              </a:rPr>
              <a:t> HTTP/1.1</a:t>
            </a:r>
          </a:p>
          <a:p>
            <a:pPr lvl="1">
              <a:buFont typeface="Wingdings" pitchFamily="2" charset="2"/>
              <a:buChar char="n"/>
            </a:pPr>
            <a:r>
              <a:rPr lang="zh-TW" altLang="en-US" sz="1600" b="1" dirty="0" smtClean="0">
                <a:latin typeface="+mn-ea"/>
              </a:rPr>
              <a:t>偵測</a:t>
            </a:r>
            <a:r>
              <a:rPr lang="en-US" altLang="zh-TW" sz="1600" b="1" dirty="0" smtClean="0">
                <a:latin typeface="+mn-ea"/>
              </a:rPr>
              <a:t>REQUEST</a:t>
            </a:r>
            <a:r>
              <a:rPr lang="zh-TW" altLang="en-US" sz="1600" b="1" dirty="0" smtClean="0">
                <a:latin typeface="+mn-ea"/>
              </a:rPr>
              <a:t> </a:t>
            </a:r>
            <a:r>
              <a:rPr lang="en-US" altLang="zh-TW" sz="1600" b="1" dirty="0" smtClean="0">
                <a:latin typeface="+mn-ea"/>
              </a:rPr>
              <a:t>LINE</a:t>
            </a:r>
            <a:r>
              <a:rPr lang="zh-TW" altLang="en-US" sz="1600" b="1" dirty="0" smtClean="0">
                <a:latin typeface="+mn-ea"/>
              </a:rPr>
              <a:t>的結尾不是</a:t>
            </a:r>
            <a:r>
              <a:rPr lang="en-US" altLang="zh-TW" sz="1600" b="1" dirty="0" smtClean="0">
                <a:latin typeface="+mn-ea"/>
              </a:rPr>
              <a:t> HTTP/1.1</a:t>
            </a:r>
          </a:p>
          <a:p>
            <a:r>
              <a:rPr lang="en-US" altLang="zh-TW" sz="2000" b="1" dirty="0" err="1" smtClean="0">
                <a:latin typeface="+mn-ea"/>
              </a:rPr>
              <a:t>SecRule</a:t>
            </a:r>
            <a:r>
              <a:rPr lang="en-US" altLang="zh-TW" sz="2000" b="1" dirty="0" smtClean="0">
                <a:latin typeface="+mn-ea"/>
              </a:rPr>
              <a:t> </a:t>
            </a:r>
            <a:r>
              <a:rPr lang="en-US" altLang="zh-TW" sz="2000" b="1" dirty="0" err="1" smtClean="0">
                <a:latin typeface="+mn-ea"/>
              </a:rPr>
              <a:t>REQUEST_HEADERS:User</a:t>
            </a:r>
            <a:r>
              <a:rPr lang="en-US" altLang="zh-TW" sz="2000" b="1" dirty="0" smtClean="0">
                <a:latin typeface="+mn-ea"/>
              </a:rPr>
              <a:t>-Agent "@</a:t>
            </a:r>
            <a:r>
              <a:rPr lang="en-US" altLang="zh-TW" sz="2000" b="1" dirty="0" err="1" smtClean="0">
                <a:latin typeface="+mn-ea"/>
              </a:rPr>
              <a:t>strmatch</a:t>
            </a:r>
            <a:r>
              <a:rPr lang="en-US" altLang="zh-TW" sz="2000" b="1" dirty="0" smtClean="0">
                <a:latin typeface="+mn-ea"/>
              </a:rPr>
              <a:t> </a:t>
            </a:r>
            <a:r>
              <a:rPr lang="en-US" altLang="zh-TW" sz="2000" b="1" dirty="0" err="1" smtClean="0">
                <a:latin typeface="+mn-ea"/>
              </a:rPr>
              <a:t>WebZIP</a:t>
            </a:r>
            <a:r>
              <a:rPr lang="en-US" altLang="zh-TW" sz="2000" b="1" dirty="0" smtClean="0">
                <a:latin typeface="+mn-ea"/>
              </a:rPr>
              <a:t>“</a:t>
            </a: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Mod_security</a:t>
            </a:r>
            <a:r>
              <a:rPr lang="zh-TW" altLang="en-US" dirty="0" smtClean="0"/>
              <a:t>測試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伺服器資訊偽裝成</a:t>
            </a:r>
            <a:r>
              <a:rPr lang="en-US" altLang="zh-TW" dirty="0" smtClean="0"/>
              <a:t>IIS5</a:t>
            </a:r>
          </a:p>
          <a:p>
            <a:pPr lvl="1"/>
            <a:r>
              <a:rPr lang="en-US" altLang="zh-TW" dirty="0" smtClean="0"/>
              <a:t>&lt;</a:t>
            </a:r>
            <a:r>
              <a:rPr lang="en-US" altLang="zh-TW" dirty="0" err="1" smtClean="0"/>
              <a:t>IfModule</a:t>
            </a:r>
            <a:r>
              <a:rPr lang="en-US" altLang="zh-TW" dirty="0" smtClean="0"/>
              <a:t> mod_security2.c&gt;</a:t>
            </a:r>
          </a:p>
          <a:p>
            <a:pPr lvl="1">
              <a:buNone/>
            </a:pPr>
            <a:r>
              <a:rPr lang="zh-TW" altLang="en-US" dirty="0" smtClean="0"/>
              <a:t>         </a:t>
            </a:r>
            <a:r>
              <a:rPr lang="en-US" altLang="zh-TW" dirty="0" err="1" smtClean="0"/>
              <a:t>SecServerSignature</a:t>
            </a:r>
            <a:r>
              <a:rPr lang="en-US" altLang="zh-TW" dirty="0" smtClean="0"/>
              <a:t> “Microsoft-IIS/5.0“</a:t>
            </a:r>
          </a:p>
          <a:p>
            <a:pPr lvl="1">
              <a:buNone/>
            </a:pPr>
            <a:r>
              <a:rPr lang="zh-TW" altLang="en-US" dirty="0" smtClean="0"/>
              <a:t>   </a:t>
            </a:r>
            <a:r>
              <a:rPr lang="en-US" altLang="zh-TW" dirty="0" smtClean="0"/>
              <a:t>&lt;/ </a:t>
            </a:r>
            <a:r>
              <a:rPr lang="en-US" altLang="zh-TW" dirty="0" err="1" smtClean="0"/>
              <a:t>IfModule</a:t>
            </a:r>
            <a:r>
              <a:rPr lang="en-US" altLang="zh-TW" dirty="0" smtClean="0"/>
              <a:t>&gt;</a:t>
            </a: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釣魚防禦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關閉收信軟體預覽功能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預覽即開啟</a:t>
            </a:r>
            <a:endParaRPr lang="en-US" altLang="zh-TW" dirty="0" smtClean="0"/>
          </a:p>
          <a:p>
            <a:r>
              <a:rPr lang="zh-TW" altLang="en-US" dirty="0" smtClean="0"/>
              <a:t>改用</a:t>
            </a:r>
            <a:r>
              <a:rPr lang="en-US" altLang="zh-TW" dirty="0" smtClean="0"/>
              <a:t>”</a:t>
            </a:r>
            <a:r>
              <a:rPr lang="zh-TW" altLang="en-US" dirty="0" smtClean="0">
                <a:solidFill>
                  <a:srgbClr val="FF0000"/>
                </a:solidFill>
              </a:rPr>
              <a:t>純文字</a:t>
            </a:r>
            <a:r>
              <a:rPr lang="en-US" altLang="zh-TW" dirty="0" smtClean="0"/>
              <a:t>”</a:t>
            </a:r>
            <a:r>
              <a:rPr lang="zh-TW" altLang="en-US" dirty="0" smtClean="0"/>
              <a:t>模式觀看信件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惡意程式需依賴</a:t>
            </a:r>
            <a:r>
              <a:rPr lang="en-US" altLang="zh-TW" dirty="0" smtClean="0"/>
              <a:t>HTML</a:t>
            </a:r>
            <a:r>
              <a:rPr lang="zh-TW" altLang="en-US" dirty="0" smtClean="0"/>
              <a:t>的超連結功能</a:t>
            </a:r>
            <a:endParaRPr lang="en-US" altLang="zh-TW" dirty="0" smtClean="0"/>
          </a:p>
          <a:p>
            <a:r>
              <a:rPr lang="zh-TW" altLang="en-US" dirty="0" smtClean="0"/>
              <a:t>不要隨便點選郵件內的連結及開啟附檔</a:t>
            </a:r>
            <a:endParaRPr lang="en-US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願者上鈎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假冒真實的網站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註冊關鍵字廣告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www.landbank.com.tw=&gt;www.1andbank.com.tw</a:t>
            </a:r>
          </a:p>
          <a:p>
            <a:pPr lvl="1"/>
            <a:r>
              <a:rPr lang="zh-TW" altLang="en-US" dirty="0" smtClean="0"/>
              <a:t>檢查惡意網站</a:t>
            </a:r>
            <a:endParaRPr lang="en-US" altLang="zh-TW" dirty="0" smtClean="0"/>
          </a:p>
          <a:p>
            <a:pPr lvl="2"/>
            <a:r>
              <a:rPr lang="en-US" altLang="zh-TW" dirty="0" smtClean="0"/>
              <a:t>http://www.urlvoid.com/</a:t>
            </a:r>
          </a:p>
          <a:p>
            <a:pPr lvl="2"/>
            <a:r>
              <a:rPr lang="en-US" altLang="zh-TW" dirty="0" smtClean="0"/>
              <a:t>http://www.google.com/safebrowsing/diagnostic?site=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96752"/>
            <a:ext cx="8463955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CHROME</a:t>
            </a:r>
            <a:r>
              <a:rPr lang="zh-TW" altLang="en-US" dirty="0" smtClean="0"/>
              <a:t>瀏覽器安全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選取工具列中的 </a:t>
            </a:r>
            <a:r>
              <a:rPr lang="en-US" altLang="zh-TW" dirty="0" smtClean="0"/>
              <a:t>Chrome </a:t>
            </a:r>
            <a:r>
              <a:rPr lang="zh-TW" altLang="en-US" dirty="0" smtClean="0"/>
              <a:t>選單</a:t>
            </a:r>
            <a:endParaRPr lang="en-US" altLang="zh-TW" dirty="0" smtClean="0"/>
          </a:p>
          <a:p>
            <a:r>
              <a:rPr lang="zh-TW" altLang="en-US" dirty="0" smtClean="0"/>
              <a:t>選取 </a:t>
            </a:r>
            <a:r>
              <a:rPr lang="en-US" altLang="zh-TW" dirty="0" smtClean="0"/>
              <a:t>[</a:t>
            </a:r>
            <a:r>
              <a:rPr lang="zh-TW" altLang="en-US" dirty="0" smtClean="0"/>
              <a:t>設定</a:t>
            </a:r>
            <a:r>
              <a:rPr lang="en-US" altLang="zh-TW" dirty="0" smtClean="0"/>
              <a:t>]</a:t>
            </a:r>
          </a:p>
          <a:p>
            <a:r>
              <a:rPr lang="en-US" altLang="zh-TW" dirty="0" smtClean="0"/>
              <a:t>[</a:t>
            </a:r>
            <a:r>
              <a:rPr lang="zh-TW" altLang="en-US" dirty="0" smtClean="0"/>
              <a:t>顯示進階設定</a:t>
            </a:r>
            <a:r>
              <a:rPr lang="en-US" altLang="zh-TW" dirty="0" smtClean="0"/>
              <a:t>]=&gt;</a:t>
            </a:r>
            <a:r>
              <a:rPr lang="zh-TW" altLang="en-US" dirty="0" smtClean="0"/>
              <a:t> </a:t>
            </a:r>
            <a:r>
              <a:rPr lang="en-US" altLang="zh-TW" dirty="0" smtClean="0"/>
              <a:t>[</a:t>
            </a:r>
            <a:r>
              <a:rPr lang="zh-TW" altLang="en-US" dirty="0" smtClean="0"/>
              <a:t>隱私權</a:t>
            </a:r>
            <a:r>
              <a:rPr lang="en-US" altLang="zh-TW" dirty="0" smtClean="0"/>
              <a:t>] </a:t>
            </a:r>
          </a:p>
          <a:p>
            <a:r>
              <a:rPr lang="zh-TW" altLang="en-US" dirty="0" smtClean="0"/>
              <a:t>勾選 </a:t>
            </a:r>
            <a:r>
              <a:rPr lang="en-US" altLang="zh-TW" dirty="0" smtClean="0"/>
              <a:t>[</a:t>
            </a:r>
            <a:r>
              <a:rPr lang="zh-TW" altLang="en-US" dirty="0" smtClean="0"/>
              <a:t>阻擋釣魚網站及惡意程式</a:t>
            </a:r>
            <a:r>
              <a:rPr lang="en-US" altLang="zh-TW" dirty="0" smtClean="0"/>
              <a:t>] 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24744"/>
            <a:ext cx="2952328" cy="597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196752"/>
            <a:ext cx="474345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IE9</a:t>
            </a:r>
            <a:r>
              <a:rPr lang="zh-TW" altLang="en-US" dirty="0" smtClean="0"/>
              <a:t>安全性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[</a:t>
            </a:r>
            <a:r>
              <a:rPr lang="zh-TW" altLang="en-US" dirty="0" smtClean="0"/>
              <a:t>工具</a:t>
            </a:r>
            <a:r>
              <a:rPr lang="en-US" altLang="zh-TW" dirty="0" smtClean="0"/>
              <a:t>]=&gt;[</a:t>
            </a:r>
            <a:r>
              <a:rPr lang="zh-TW" altLang="en-US" dirty="0" smtClean="0"/>
              <a:t>安全性</a:t>
            </a:r>
            <a:r>
              <a:rPr lang="en-US" altLang="zh-TW" dirty="0" smtClean="0"/>
              <a:t>]</a:t>
            </a:r>
          </a:p>
          <a:p>
            <a:pPr lvl="1"/>
            <a:r>
              <a:rPr lang="zh-TW" altLang="en-US" dirty="0" smtClean="0"/>
              <a:t>檢查網站</a:t>
            </a:r>
            <a:endParaRPr lang="en-US" altLang="zh-TW" dirty="0" smtClean="0"/>
          </a:p>
          <a:p>
            <a:pPr lvl="1"/>
            <a:r>
              <a:rPr lang="en-US" altLang="zh-TW" dirty="0" err="1" smtClean="0"/>
              <a:t>Smartscreen</a:t>
            </a:r>
            <a:endParaRPr lang="en-US" altLang="zh-TW" dirty="0" smtClean="0"/>
          </a:p>
          <a:p>
            <a:pPr lvl="1">
              <a:buNone/>
            </a:pPr>
            <a:endParaRPr lang="zh-TW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429000"/>
            <a:ext cx="56864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TABBING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n"/>
            </a:pPr>
            <a:r>
              <a:rPr lang="zh-TW" altLang="en-US" dirty="0" smtClean="0"/>
              <a:t>利用瀏覽器分頁功能攻擊</a:t>
            </a:r>
            <a:endParaRPr lang="en-US" altLang="zh-TW" dirty="0" smtClean="0"/>
          </a:p>
          <a:p>
            <a:pPr>
              <a:buFont typeface="Wingdings" pitchFamily="2" charset="2"/>
              <a:buChar char="n"/>
            </a:pPr>
            <a:r>
              <a:rPr lang="zh-TW" altLang="en-US" dirty="0" smtClean="0"/>
              <a:t>使用者會習慣性的利用分頁開啟不同網頁</a:t>
            </a:r>
            <a:endParaRPr lang="en-US" altLang="zh-TW" dirty="0" smtClean="0"/>
          </a:p>
          <a:p>
            <a:pPr>
              <a:buFont typeface="Wingdings" pitchFamily="2" charset="2"/>
              <a:buChar char="n"/>
            </a:pPr>
            <a:r>
              <a:rPr lang="zh-TW" altLang="en-US" dirty="0" smtClean="0"/>
              <a:t>將分頁中的某個頁面轉址至其它的惡意頁面</a:t>
            </a:r>
            <a:endParaRPr lang="en-US" altLang="zh-TW" dirty="0" smtClean="0"/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13314</TotalTime>
  <Words>1204</Words>
  <Application>Microsoft Office PowerPoint</Application>
  <PresentationFormat>如螢幕大小 (4:3)</PresentationFormat>
  <Paragraphs>201</Paragraphs>
  <Slides>47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47</vt:i4>
      </vt:variant>
    </vt:vector>
  </HeadingPairs>
  <TitlesOfParts>
    <vt:vector size="48" baseType="lpstr">
      <vt:lpstr>Office 佈景主題</vt:lpstr>
      <vt:lpstr>                          社交工程暨網頁安全</vt:lpstr>
      <vt:lpstr>大綱</vt:lpstr>
      <vt:lpstr>社交工程</vt:lpstr>
      <vt:lpstr>釣魚郵件</vt:lpstr>
      <vt:lpstr>釣魚防禦</vt:lpstr>
      <vt:lpstr>願者上鈎</vt:lpstr>
      <vt:lpstr>CHROME瀏覽器安全</vt:lpstr>
      <vt:lpstr>IE9安全性</vt:lpstr>
      <vt:lpstr>TABBING</vt:lpstr>
      <vt:lpstr>ClickJacking</vt:lpstr>
      <vt:lpstr>Unicode反轉字元</vt:lpstr>
      <vt:lpstr>人性的試驗</vt:lpstr>
      <vt:lpstr>OWASP</vt:lpstr>
      <vt:lpstr>OWASP Top 10</vt:lpstr>
      <vt:lpstr>injection</vt:lpstr>
      <vt:lpstr>系統架構圖</vt:lpstr>
      <vt:lpstr>google Hacking</vt:lpstr>
      <vt:lpstr>Google:intext</vt:lpstr>
      <vt:lpstr>Google :intitle</vt:lpstr>
      <vt:lpstr>Google :inurl</vt:lpstr>
      <vt:lpstr>Google :filetype</vt:lpstr>
      <vt:lpstr>Google :site</vt:lpstr>
      <vt:lpstr>GHDB (google hacking database)</vt:lpstr>
      <vt:lpstr>Sql Injection</vt:lpstr>
      <vt:lpstr>登入程序</vt:lpstr>
      <vt:lpstr>登入程序 (SQL)</vt:lpstr>
      <vt:lpstr>Cross Site Scripting (XSS)</vt:lpstr>
      <vt:lpstr>D.o.S (Apache Killer)</vt:lpstr>
      <vt:lpstr>Apache Killer</vt:lpstr>
      <vt:lpstr>Apache Killer</vt:lpstr>
      <vt:lpstr>Apache Killer</vt:lpstr>
      <vt:lpstr>Apache Killer</vt:lpstr>
      <vt:lpstr>Paros</vt:lpstr>
      <vt:lpstr>Paros</vt:lpstr>
      <vt:lpstr>投影片 35</vt:lpstr>
      <vt:lpstr>Paros報表</vt:lpstr>
      <vt:lpstr>Mod_security</vt:lpstr>
      <vt:lpstr>Web伺服器存取</vt:lpstr>
      <vt:lpstr>Mod_Security解析階段</vt:lpstr>
      <vt:lpstr>Mod_Security階段</vt:lpstr>
      <vt:lpstr>Mod_Security階段</vt:lpstr>
      <vt:lpstr>Mod_Security解析階段</vt:lpstr>
      <vt:lpstr>SecRule - [VAR]  OP  ACTIONS</vt:lpstr>
      <vt:lpstr>SecRule - VAR  [OP]  ACTIONS</vt:lpstr>
      <vt:lpstr>SecRule - VAR  OP  [ACTONS]</vt:lpstr>
      <vt:lpstr>SecRule example</vt:lpstr>
      <vt:lpstr>Mod_security測試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kate0814</dc:creator>
  <cp:lastModifiedBy>xfile</cp:lastModifiedBy>
  <cp:revision>776</cp:revision>
  <dcterms:created xsi:type="dcterms:W3CDTF">2010-12-20T16:34:23Z</dcterms:created>
  <dcterms:modified xsi:type="dcterms:W3CDTF">2013-05-30T05:14:34Z</dcterms:modified>
</cp:coreProperties>
</file>